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9" roundtripDataSignature="AMtx7mi7geuHAY2oOrFe3kg4nqOi2ThC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B854495-CBA6-4E04-BFD7-D78BE8BF57D6}">
  <a:tblStyle styleId="{4B854495-CBA6-4E04-BFD7-D78BE8BF57D6}" styleName="Table_0">
    <a:wholeTbl>
      <a:tcTxStyle b="off" i="off">
        <a:font>
          <a:latin typeface="Calibri"/>
          <a:ea typeface="Calibri"/>
          <a:cs typeface="Calibri"/>
        </a:font>
        <a:schemeClr val="dk1"/>
      </a:tcTxStyle>
      <a:tcStyle>
        <a:tcBdr>
          <a:left>
            <a:ln cap="flat" cmpd="sng" w="12700">
              <a:solidFill>
                <a:schemeClr val="accent6"/>
              </a:solidFill>
              <a:prstDash val="solid"/>
              <a:round/>
              <a:headEnd len="sm" w="sm" type="none"/>
              <a:tailEnd len="sm" w="sm" type="none"/>
            </a:ln>
          </a:left>
          <a:right>
            <a:ln cap="flat" cmpd="sng" w="12700">
              <a:solidFill>
                <a:schemeClr val="accent6"/>
              </a:solidFill>
              <a:prstDash val="solid"/>
              <a:round/>
              <a:headEnd len="sm" w="sm" type="none"/>
              <a:tailEnd len="sm" w="sm" type="none"/>
            </a:ln>
          </a:right>
          <a:top>
            <a:ln cap="flat" cmpd="sng" w="12700">
              <a:solidFill>
                <a:schemeClr val="accent6"/>
              </a:solidFill>
              <a:prstDash val="solid"/>
              <a:round/>
              <a:headEnd len="sm" w="sm" type="none"/>
              <a:tailEnd len="sm" w="sm" type="none"/>
            </a:ln>
          </a:top>
          <a:bottom>
            <a:ln cap="flat" cmpd="sng" w="12700">
              <a:solidFill>
                <a:schemeClr val="accent6"/>
              </a:solidFill>
              <a:prstDash val="solid"/>
              <a:round/>
              <a:headEnd len="sm" w="sm" type="none"/>
              <a:tailEnd len="sm" w="sm" type="none"/>
            </a:ln>
          </a:bottom>
          <a:insideH>
            <a:ln cap="flat" cmpd="sng" w="12700">
              <a:solidFill>
                <a:schemeClr val="accent6"/>
              </a:solidFill>
              <a:prstDash val="solid"/>
              <a:round/>
              <a:headEnd len="sm" w="sm" type="none"/>
              <a:tailEnd len="sm" w="sm" type="none"/>
            </a:ln>
          </a:insideH>
          <a:insideV>
            <a:ln cap="flat" cmpd="sng" w="12700">
              <a:solidFill>
                <a:schemeClr val="accent6"/>
              </a:solidFill>
              <a:prstDash val="solid"/>
              <a:round/>
              <a:headEnd len="sm" w="sm" type="none"/>
              <a:tailEnd len="sm" w="sm" type="none"/>
            </a:ln>
          </a:insideV>
        </a:tcBdr>
        <a:fill>
          <a:solidFill>
            <a:srgbClr val="EBF1E8"/>
          </a:solidFill>
        </a:fill>
      </a:tcStyle>
    </a:wholeTbl>
    <a:band1H>
      <a:tcTxStyle/>
      <a:tcStyle>
        <a:fill>
          <a:solidFill>
            <a:srgbClr val="D4E2CE"/>
          </a:solidFill>
        </a:fill>
      </a:tcStyle>
    </a:band1H>
    <a:band2H>
      <a:tcTxStyle/>
    </a:band2H>
    <a:band1V>
      <a:tcTxStyle/>
      <a:tcStyle>
        <a:fill>
          <a:solidFill>
            <a:srgbClr val="D4E2CE"/>
          </a:solidFill>
        </a:fill>
      </a:tcStyle>
    </a:band1V>
    <a:band2V>
      <a:tcTxStyle/>
    </a:band2V>
    <a:lastCol>
      <a:tcTxStyle b="on" i="off"/>
    </a:lastCol>
    <a:firstCol>
      <a:tcTxStyle b="on" i="off"/>
    </a:firstCol>
    <a:lastRow>
      <a:tcTxStyle b="on" i="off"/>
      <a:tcStyle>
        <a:tcBdr>
          <a:top>
            <a:ln cap="flat" cmpd="sng" w="25400">
              <a:solidFill>
                <a:schemeClr val="accent6"/>
              </a:solidFill>
              <a:prstDash val="solid"/>
              <a:round/>
              <a:headEnd len="sm" w="sm" type="none"/>
              <a:tailEnd len="sm" w="sm" type="none"/>
            </a:ln>
          </a:top>
        </a:tcBdr>
        <a:fill>
          <a:solidFill>
            <a:srgbClr val="EBF1E8"/>
          </a:solidFill>
        </a:fill>
      </a:tcStyle>
    </a:lastRow>
    <a:seCell>
      <a:tcTxStyle/>
    </a:seCell>
    <a:swCell>
      <a:tcTxStyle/>
    </a:swCell>
    <a:firstRow>
      <a:tcTxStyle b="on" i="off"/>
      <a:tcStyle>
        <a:fill>
          <a:solidFill>
            <a:srgbClr val="EBF1E8"/>
          </a:solidFill>
        </a:fill>
      </a:tcStyle>
    </a:firstRow>
    <a:neCell>
      <a:tcTxStyle/>
    </a:neCell>
    <a:nwCell>
      <a:tcTxStyle/>
    </a:nwCell>
  </a:tblStyle>
  <a:tblStyle styleId="{67B67AD1-9C2C-4EB2-8FE3-98629A5EAE61}" styleName="Table_1">
    <a:wholeTbl>
      <a:tcTxStyle b="off" i="off">
        <a:font>
          <a:latin typeface="Calibri"/>
          <a:ea typeface="Calibri"/>
          <a:cs typeface="Calibri"/>
        </a:font>
        <a:schemeClr val="dk1"/>
      </a:tcTxStyle>
      <a:tcStyle>
        <a:tcBdr>
          <a:left>
            <a:ln cap="flat" cmpd="sng" w="12700">
              <a:solidFill>
                <a:schemeClr val="accent5"/>
              </a:solidFill>
              <a:prstDash val="solid"/>
              <a:round/>
              <a:headEnd len="sm" w="sm" type="none"/>
              <a:tailEnd len="sm" w="sm" type="none"/>
            </a:ln>
          </a:left>
          <a:right>
            <a:ln cap="flat" cmpd="sng" w="12700">
              <a:solidFill>
                <a:schemeClr val="accent5"/>
              </a:solidFill>
              <a:prstDash val="solid"/>
              <a:round/>
              <a:headEnd len="sm" w="sm" type="none"/>
              <a:tailEnd len="sm" w="sm" type="none"/>
            </a:ln>
          </a:right>
          <a:top>
            <a:ln cap="flat" cmpd="sng" w="12700">
              <a:solidFill>
                <a:schemeClr val="accent5"/>
              </a:solidFill>
              <a:prstDash val="solid"/>
              <a:round/>
              <a:headEnd len="sm" w="sm" type="none"/>
              <a:tailEnd len="sm" w="sm" type="none"/>
            </a:ln>
          </a:top>
          <a:bottom>
            <a:ln cap="flat" cmpd="sng" w="12700">
              <a:solidFill>
                <a:schemeClr val="accent5"/>
              </a:solidFill>
              <a:prstDash val="solid"/>
              <a:round/>
              <a:headEnd len="sm" w="sm" type="none"/>
              <a:tailEnd len="sm" w="sm" type="none"/>
            </a:ln>
          </a:bottom>
          <a:insideH>
            <a:ln cap="flat" cmpd="sng" w="12700">
              <a:solidFill>
                <a:schemeClr val="accent5"/>
              </a:solidFill>
              <a:prstDash val="solid"/>
              <a:round/>
              <a:headEnd len="sm" w="sm" type="none"/>
              <a:tailEnd len="sm" w="sm" type="none"/>
            </a:ln>
          </a:insideH>
          <a:insideV>
            <a:ln cap="flat" cmpd="sng" w="12700">
              <a:solidFill>
                <a:schemeClr val="accent5"/>
              </a:solidFill>
              <a:prstDash val="solid"/>
              <a:round/>
              <a:headEnd len="sm" w="sm" type="none"/>
              <a:tailEnd len="sm" w="sm" type="none"/>
            </a:ln>
          </a:insideV>
        </a:tcBdr>
        <a:fill>
          <a:solidFill>
            <a:srgbClr val="E9EFF7"/>
          </a:solidFill>
        </a:fill>
      </a:tcStyle>
    </a:wholeTbl>
    <a:band1H>
      <a:tcTxStyle/>
      <a:tcStyle>
        <a:fill>
          <a:solidFill>
            <a:srgbClr val="D0DEEF"/>
          </a:solidFill>
        </a:fill>
      </a:tcStyle>
    </a:band1H>
    <a:band2H>
      <a:tcTxStyle/>
    </a:band2H>
    <a:band1V>
      <a:tcTxStyle/>
      <a:tcStyle>
        <a:fill>
          <a:solidFill>
            <a:srgbClr val="D0DEEF"/>
          </a:solidFill>
        </a:fill>
      </a:tcStyle>
    </a:band1V>
    <a:band2V>
      <a:tcTxStyle/>
    </a:band2V>
    <a:lastCol>
      <a:tcTxStyle b="on" i="off"/>
    </a:lastCol>
    <a:firstCol>
      <a:tcTxStyle b="on" i="off"/>
    </a:firstCol>
    <a:lastRow>
      <a:tcTxStyle b="on" i="off"/>
      <a:tcStyle>
        <a:tcBdr>
          <a:top>
            <a:ln cap="flat" cmpd="sng" w="25400">
              <a:solidFill>
                <a:schemeClr val="accent5"/>
              </a:solidFill>
              <a:prstDash val="solid"/>
              <a:round/>
              <a:headEnd len="sm" w="sm" type="none"/>
              <a:tailEnd len="sm" w="sm" type="none"/>
            </a:ln>
          </a:top>
        </a:tcBdr>
        <a:fill>
          <a:solidFill>
            <a:srgbClr val="E9EFF7"/>
          </a:solidFill>
        </a:fill>
      </a:tcStyle>
    </a:lastRow>
    <a:seCell>
      <a:tcTxStyle/>
    </a:seCell>
    <a:swCell>
      <a:tcTxStyle/>
    </a:swCell>
    <a:firstRow>
      <a:tcTxStyle b="on" i="off"/>
      <a:tcStyle>
        <a:fill>
          <a:solidFill>
            <a:srgbClr val="E9EFF7"/>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Google Shape;25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 name="Google Shape;9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Google Shape;264;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 name="Google Shape;28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Google Shape;292;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 name="Google Shape;10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Google Shape;73;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4"/>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35"/>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5"/>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2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Google Shape;34;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2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2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2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2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2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Google Shape;55;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Google Shape;59;p3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32"/>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32"/>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Google Shape;66;p3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3"/>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33"/>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hyperlink" Target="https://www.autotrader.co.uk/" TargetMode="External"/><Relationship Id="rId7" Type="http://schemas.openxmlformats.org/officeDocument/2006/relationships/hyperlink" Target="https://careers.autotrader.co.uk/" TargetMode="External"/><Relationship Id="rId8" Type="http://schemas.openxmlformats.org/officeDocument/2006/relationships/hyperlink" Target="https://twitter.com/AutoTraderLif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C455F"/>
        </a:solidFill>
      </p:bgPr>
    </p:bg>
    <p:spTree>
      <p:nvGrpSpPr>
        <p:cNvPr id="87" name="Shape 87"/>
        <p:cNvGrpSpPr/>
        <p:nvPr/>
      </p:nvGrpSpPr>
      <p:grpSpPr>
        <a:xfrm>
          <a:off x="0" y="0"/>
          <a:ext cx="0" cy="0"/>
          <a:chOff x="0" y="0"/>
          <a:chExt cx="0" cy="0"/>
        </a:xfrm>
      </p:grpSpPr>
      <p:sp>
        <p:nvSpPr>
          <p:cNvPr id="88" name="Google Shape;88;p1"/>
          <p:cNvSpPr txBox="1"/>
          <p:nvPr>
            <p:ph idx="1" type="subTitle"/>
          </p:nvPr>
        </p:nvSpPr>
        <p:spPr>
          <a:xfrm>
            <a:off x="257175" y="300038"/>
            <a:ext cx="11657734" cy="6391707"/>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5400"/>
              <a:buNone/>
            </a:pPr>
            <a:r>
              <a:t/>
            </a:r>
            <a:endParaRPr sz="5400">
              <a:solidFill>
                <a:srgbClr val="59C5BF"/>
              </a:solidFill>
            </a:endParaRPr>
          </a:p>
          <a:p>
            <a:pPr indent="0" lvl="0" marL="0" rtl="0" algn="ctr">
              <a:lnSpc>
                <a:spcPct val="90000"/>
              </a:lnSpc>
              <a:spcBef>
                <a:spcPts val="1000"/>
              </a:spcBef>
              <a:spcAft>
                <a:spcPts val="0"/>
              </a:spcAft>
              <a:buClr>
                <a:schemeClr val="dk1"/>
              </a:buClr>
              <a:buSzPts val="5400"/>
              <a:buNone/>
            </a:pPr>
            <a:r>
              <a:t/>
            </a:r>
            <a:endParaRPr sz="5400">
              <a:solidFill>
                <a:srgbClr val="59C5BF"/>
              </a:solidFill>
            </a:endParaRPr>
          </a:p>
          <a:p>
            <a:pPr indent="0" lvl="0" marL="0" rtl="0" algn="ctr">
              <a:lnSpc>
                <a:spcPct val="90000"/>
              </a:lnSpc>
              <a:spcBef>
                <a:spcPts val="1000"/>
              </a:spcBef>
              <a:spcAft>
                <a:spcPts val="0"/>
              </a:spcAft>
              <a:buClr>
                <a:srgbClr val="59C5BF"/>
              </a:buClr>
              <a:buSzPts val="5400"/>
              <a:buNone/>
            </a:pPr>
            <a:r>
              <a:rPr lang="en-US" sz="5400">
                <a:solidFill>
                  <a:srgbClr val="59C5BF"/>
                </a:solidFill>
              </a:rPr>
              <a:t>Auto Trader: </a:t>
            </a:r>
            <a:endParaRPr/>
          </a:p>
          <a:p>
            <a:pPr indent="0" lvl="0" marL="0" rtl="0" algn="ctr">
              <a:lnSpc>
                <a:spcPct val="90000"/>
              </a:lnSpc>
              <a:spcBef>
                <a:spcPts val="1000"/>
              </a:spcBef>
              <a:spcAft>
                <a:spcPts val="0"/>
              </a:spcAft>
              <a:buClr>
                <a:srgbClr val="59C5BF"/>
              </a:buClr>
              <a:buSzPts val="5400"/>
              <a:buNone/>
            </a:pPr>
            <a:r>
              <a:rPr lang="en-US" sz="5400">
                <a:solidFill>
                  <a:srgbClr val="59C5BF"/>
                </a:solidFill>
              </a:rPr>
              <a:t>Transformation Digital Workshop</a:t>
            </a:r>
            <a:endParaRPr/>
          </a:p>
        </p:txBody>
      </p:sp>
      <p:pic>
        <p:nvPicPr>
          <p:cNvPr descr="A picture containing drawing, plate&#10;&#10;Description automatically generated" id="89" name="Google Shape;89;p1"/>
          <p:cNvPicPr preferRelativeResize="0"/>
          <p:nvPr/>
        </p:nvPicPr>
        <p:blipFill rotWithShape="1">
          <a:blip r:embed="rId3">
            <a:alphaModFix/>
          </a:blip>
          <a:srcRect b="0" l="0" r="0" t="0"/>
          <a:stretch/>
        </p:blipFill>
        <p:spPr>
          <a:xfrm>
            <a:off x="8801100" y="6215062"/>
            <a:ext cx="3276600" cy="596900"/>
          </a:xfrm>
          <a:prstGeom prst="rect">
            <a:avLst/>
          </a:prstGeom>
          <a:noFill/>
          <a:ln>
            <a:noFill/>
          </a:ln>
        </p:spPr>
      </p:pic>
      <p:pic>
        <p:nvPicPr>
          <p:cNvPr descr="A close up of a logo&#10;&#10;Description automatically generated" id="90" name="Google Shape;90;p1"/>
          <p:cNvPicPr preferRelativeResize="0"/>
          <p:nvPr/>
        </p:nvPicPr>
        <p:blipFill rotWithShape="1">
          <a:blip r:embed="rId4">
            <a:alphaModFix/>
          </a:blip>
          <a:srcRect b="0" l="0" r="0" t="0"/>
          <a:stretch/>
        </p:blipFill>
        <p:spPr>
          <a:xfrm>
            <a:off x="10579100" y="0"/>
            <a:ext cx="1612900" cy="1536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pic>
        <p:nvPicPr>
          <p:cNvPr descr="A picture containing drawing&#10;&#10;Description automatically generated" id="164" name="Google Shape;164;p10"/>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165" name="Google Shape;165;p10"/>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166" name="Google Shape;166;p10"/>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167" name="Google Shape;167;p10"/>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2. Design Lead</a:t>
            </a:r>
            <a:endParaRPr/>
          </a:p>
        </p:txBody>
      </p:sp>
      <p:sp>
        <p:nvSpPr>
          <p:cNvPr id="168" name="Google Shape;168;p10"/>
          <p:cNvSpPr txBox="1"/>
          <p:nvPr/>
        </p:nvSpPr>
        <p:spPr>
          <a:xfrm>
            <a:off x="414338" y="1562692"/>
            <a:ext cx="9756795"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Expenses</a:t>
            </a:r>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u="sng">
                <a:solidFill>
                  <a:schemeClr val="dk1"/>
                </a:solidFill>
                <a:latin typeface="Calibri"/>
                <a:ea typeface="Calibri"/>
                <a:cs typeface="Calibri"/>
                <a:sym typeface="Calibri"/>
              </a:rPr>
              <a:t>Actions</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Fill in the expense sheet.</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Select the five skills you think Design leads would need.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graphicFrame>
        <p:nvGraphicFramePr>
          <p:cNvPr id="169" name="Google Shape;169;p10"/>
          <p:cNvGraphicFramePr/>
          <p:nvPr/>
        </p:nvGraphicFramePr>
        <p:xfrm>
          <a:off x="536832" y="2029482"/>
          <a:ext cx="3000000" cy="3000000"/>
        </p:xfrm>
        <a:graphic>
          <a:graphicData uri="http://schemas.openxmlformats.org/drawingml/2006/table">
            <a:tbl>
              <a:tblPr bandRow="1" firstRow="1">
                <a:noFill/>
                <a:tableStyleId>{67B67AD1-9C2C-4EB2-8FE3-98629A5EAE61}</a:tableStyleId>
              </a:tblPr>
              <a:tblGrid>
                <a:gridCol w="9756800"/>
              </a:tblGrid>
              <a:tr h="370850">
                <a:tc>
                  <a:txBody>
                    <a:bodyPr/>
                    <a:lstStyle/>
                    <a:p>
                      <a:pPr indent="0" lvl="0" marL="0" marR="0" rtl="0" algn="l">
                        <a:lnSpc>
                          <a:spcPct val="100000"/>
                        </a:lnSpc>
                        <a:spcBef>
                          <a:spcPts val="0"/>
                        </a:spcBef>
                        <a:spcAft>
                          <a:spcPts val="0"/>
                        </a:spcAft>
                        <a:buClr>
                          <a:schemeClr val="dk1"/>
                        </a:buClr>
                        <a:buSzPts val="1800"/>
                        <a:buFont typeface="Calibri"/>
                        <a:buNone/>
                      </a:pPr>
                      <a:r>
                        <a:rPr b="0" lang="en-US" sz="1800"/>
                        <a:t>Photography to be used on the website will cost money. If you want to use photographs, you’ll need to submit an expense for £20,000.</a:t>
                      </a:r>
                      <a:endParaRPr/>
                    </a:p>
                    <a:p>
                      <a:pPr indent="0" lvl="0" marL="0" marR="0" rtl="0" algn="l">
                        <a:spcBef>
                          <a:spcPts val="0"/>
                        </a:spcBef>
                        <a:spcAft>
                          <a:spcPts val="0"/>
                        </a:spcAft>
                        <a:buNone/>
                      </a:pPr>
                      <a:r>
                        <a:t/>
                      </a:r>
                      <a:endParaRPr b="0" sz="1800"/>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b="0" lang="en-US" sz="1800"/>
                        <a:t>Bespoke fonts can be created by a type designer for a fee. You would be able to input into the design and have exclusive use of the font for £55,000.</a:t>
                      </a:r>
                      <a:endParaRPr/>
                    </a:p>
                    <a:p>
                      <a:pPr indent="0" lvl="0" marL="0" marR="0" rtl="0" algn="l">
                        <a:spcBef>
                          <a:spcPts val="0"/>
                        </a:spcBef>
                        <a:spcAft>
                          <a:spcPts val="0"/>
                        </a:spcAft>
                        <a:buNone/>
                      </a:pPr>
                      <a:r>
                        <a:t/>
                      </a:r>
                      <a:endParaRPr b="0" sz="1800"/>
                    </a:p>
                  </a:txBody>
                  <a:tcPr marT="45725" marB="45725" marR="91450" marL="914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pic>
        <p:nvPicPr>
          <p:cNvPr descr="A picture containing drawing&#10;&#10;Description automatically generated" id="174" name="Google Shape;174;p11"/>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175" name="Google Shape;175;p11"/>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176" name="Google Shape;176;p11"/>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177" name="Google Shape;177;p11"/>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3. Product &amp; Delivery Lead</a:t>
            </a:r>
            <a:endParaRPr/>
          </a:p>
        </p:txBody>
      </p:sp>
      <p:sp>
        <p:nvSpPr>
          <p:cNvPr id="178" name="Google Shape;178;p11"/>
          <p:cNvSpPr txBox="1"/>
          <p:nvPr/>
        </p:nvSpPr>
        <p:spPr>
          <a:xfrm>
            <a:off x="414338" y="1217582"/>
            <a:ext cx="9798807"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The Product &amp; Delivery Leader is often the face of the project. They are responsible for creating a plan for the launch of the new website, making sure the whole team is on track for delivering to that plan, and ensuring everyone at Honey Bee Bakery is aware of what is going on and why. Competitor analysis is also very important to Product Leads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In this task 3, you will play the role of the Product &amp; Delivery lead. You’ll need to make sure the website matches the original brief. Making sure people across the business agree the new website is the right thing to do is a key responsibility of a product lead. We call this managing stakeholders. </a:t>
            </a:r>
            <a:endParaRPr/>
          </a:p>
        </p:txBody>
      </p:sp>
      <p:graphicFrame>
        <p:nvGraphicFramePr>
          <p:cNvPr id="179" name="Google Shape;179;p11"/>
          <p:cNvGraphicFramePr/>
          <p:nvPr/>
        </p:nvGraphicFramePr>
        <p:xfrm>
          <a:off x="414338" y="3825694"/>
          <a:ext cx="3000000" cy="3000000"/>
        </p:xfrm>
        <a:graphic>
          <a:graphicData uri="http://schemas.openxmlformats.org/drawingml/2006/table">
            <a:tbl>
              <a:tblPr bandRow="1" firstRow="1">
                <a:noFill/>
                <a:tableStyleId>{4B854495-CBA6-4E04-BFD7-D78BE8BF57D6}</a:tableStyleId>
              </a:tblPr>
              <a:tblGrid>
                <a:gridCol w="10942600"/>
              </a:tblGrid>
              <a:tr h="526600">
                <a:tc>
                  <a:txBody>
                    <a:bodyPr/>
                    <a:lstStyle/>
                    <a:p>
                      <a:pPr indent="0" lvl="0" marL="0" marR="0" rtl="0" algn="l">
                        <a:lnSpc>
                          <a:spcPct val="100000"/>
                        </a:lnSpc>
                        <a:spcBef>
                          <a:spcPts val="0"/>
                        </a:spcBef>
                        <a:spcAft>
                          <a:spcPts val="0"/>
                        </a:spcAft>
                        <a:buClr>
                          <a:schemeClr val="dk1"/>
                        </a:buClr>
                        <a:buSzPts val="1800"/>
                        <a:buFont typeface="Calibri"/>
                        <a:buNone/>
                      </a:pPr>
                      <a:r>
                        <a:rPr lang="en-US" sz="1800" u="sng"/>
                        <a:t>Tasks</a:t>
                      </a:r>
                      <a:endParaRPr/>
                    </a:p>
                    <a:p>
                      <a:pPr indent="0" lvl="0" marL="0" marR="0" rtl="0" algn="l">
                        <a:lnSpc>
                          <a:spcPct val="100000"/>
                        </a:lnSpc>
                        <a:spcBef>
                          <a:spcPts val="0"/>
                        </a:spcBef>
                        <a:spcAft>
                          <a:spcPts val="0"/>
                        </a:spcAft>
                        <a:buClr>
                          <a:schemeClr val="dk1"/>
                        </a:buClr>
                        <a:buSzPts val="1800"/>
                        <a:buFont typeface="Calibri"/>
                        <a:buNone/>
                      </a:pPr>
                      <a:r>
                        <a:rPr b="0" lang="en-US" sz="1800"/>
                        <a:t>3a. Picking up from the bakery competitors that you looked at as the Design Lead, how are you going to ensure the Honey Bee Bakery website stays ahead of the competition? Does anything need adding into our user journeys? </a:t>
                      </a:r>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lang="en-US" sz="1800"/>
                        <a:t>3b. Prepare a short presentation, known as an “Elevator Pitch”, on why this website is the right thing to do. Is there information the UX lead gathered that could be useful to include in this?</a:t>
                      </a:r>
                      <a:endParaRPr/>
                    </a:p>
                  </a:txBody>
                  <a:tcPr marT="45725" marB="45725" marR="91450" marL="9145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descr="A picture containing drawing&#10;&#10;Description automatically generated" id="184" name="Google Shape;184;p12"/>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185" name="Google Shape;185;p12"/>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186" name="Google Shape;186;p12"/>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187" name="Google Shape;187;p12"/>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3. Product &amp; Delivery Lead</a:t>
            </a:r>
            <a:endParaRPr/>
          </a:p>
        </p:txBody>
      </p:sp>
      <p:sp>
        <p:nvSpPr>
          <p:cNvPr id="188" name="Google Shape;188;p12"/>
          <p:cNvSpPr txBox="1"/>
          <p:nvPr/>
        </p:nvSpPr>
        <p:spPr>
          <a:xfrm>
            <a:off x="414338" y="1350516"/>
            <a:ext cx="9877978" cy="32316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u="sng">
                <a:solidFill>
                  <a:schemeClr val="dk1"/>
                </a:solidFill>
                <a:latin typeface="Calibri"/>
                <a:ea typeface="Calibri"/>
                <a:cs typeface="Calibri"/>
                <a:sym typeface="Calibri"/>
              </a:rPr>
              <a:t>Expenses</a:t>
            </a:r>
            <a:endParaRPr/>
          </a:p>
          <a:p>
            <a:pPr indent="-215900" lvl="0" marL="3429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u="sng">
                <a:solidFill>
                  <a:schemeClr val="dk1"/>
                </a:solidFill>
                <a:latin typeface="Calibri"/>
                <a:ea typeface="Calibri"/>
                <a:cs typeface="Calibri"/>
                <a:sym typeface="Calibri"/>
              </a:rPr>
              <a:t>Actions</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Fill in the expense sheet.</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Select the five skills you think Product &amp; Delivery leads would need.</a:t>
            </a:r>
            <a:endParaRPr/>
          </a:p>
          <a:p>
            <a:pPr indent="0" lvl="0" marL="0" marR="0" rtl="0" algn="l">
              <a:spcBef>
                <a:spcPts val="0"/>
              </a:spcBef>
              <a:spcAft>
                <a:spcPts val="0"/>
              </a:spcAft>
              <a:buNone/>
            </a:pPr>
            <a:r>
              <a:t/>
            </a:r>
            <a:endParaRPr sz="2400" u="sng">
              <a:solidFill>
                <a:schemeClr val="dk1"/>
              </a:solidFill>
              <a:latin typeface="Calibri"/>
              <a:ea typeface="Calibri"/>
              <a:cs typeface="Calibri"/>
              <a:sym typeface="Calibri"/>
            </a:endParaRPr>
          </a:p>
        </p:txBody>
      </p:sp>
      <p:graphicFrame>
        <p:nvGraphicFramePr>
          <p:cNvPr id="189" name="Google Shape;189;p12"/>
          <p:cNvGraphicFramePr/>
          <p:nvPr/>
        </p:nvGraphicFramePr>
        <p:xfrm>
          <a:off x="536832" y="2240280"/>
          <a:ext cx="3000000" cy="3000000"/>
        </p:xfrm>
        <a:graphic>
          <a:graphicData uri="http://schemas.openxmlformats.org/drawingml/2006/table">
            <a:tbl>
              <a:tblPr bandRow="1" firstRow="1">
                <a:noFill/>
                <a:tableStyleId>{67B67AD1-9C2C-4EB2-8FE3-98629A5EAE61}</a:tableStyleId>
              </a:tblPr>
              <a:tblGrid>
                <a:gridCol w="9583350"/>
              </a:tblGrid>
              <a:tr h="370850">
                <a:tc>
                  <a:txBody>
                    <a:bodyPr/>
                    <a:lstStyle/>
                    <a:p>
                      <a:pPr indent="0" lvl="0" marL="0" marR="0" rtl="0" algn="l">
                        <a:lnSpc>
                          <a:spcPct val="100000"/>
                        </a:lnSpc>
                        <a:spcBef>
                          <a:spcPts val="0"/>
                        </a:spcBef>
                        <a:spcAft>
                          <a:spcPts val="0"/>
                        </a:spcAft>
                        <a:buClr>
                          <a:schemeClr val="dk1"/>
                        </a:buClr>
                        <a:buSzPts val="1800"/>
                        <a:buFont typeface="Calibri"/>
                        <a:buNone/>
                      </a:pPr>
                      <a:r>
                        <a:rPr b="0" lang="en-US" sz="1800"/>
                        <a:t>There are online tools available to help track the progression of the project, these could be useful to ensure the website is live in time. Licenses cost £12 per person per month.  </a:t>
                      </a:r>
                      <a:endParaRPr/>
                    </a:p>
                  </a:txBody>
                  <a:tcPr marT="45725" marB="45725" marR="91450" marL="9145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pic>
        <p:nvPicPr>
          <p:cNvPr descr="A picture containing drawing&#10;&#10;Description automatically generated" id="194" name="Google Shape;194;p13"/>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195" name="Google Shape;195;p13"/>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196" name="Google Shape;196;p13"/>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197" name="Google Shape;197;p13"/>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4. Technical Lead</a:t>
            </a:r>
            <a:endParaRPr/>
          </a:p>
        </p:txBody>
      </p:sp>
      <p:sp>
        <p:nvSpPr>
          <p:cNvPr id="198" name="Google Shape;198;p13"/>
          <p:cNvSpPr txBox="1"/>
          <p:nvPr/>
        </p:nvSpPr>
        <p:spPr>
          <a:xfrm>
            <a:off x="414338" y="3448479"/>
            <a:ext cx="11346253"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400" u="sng">
              <a:solidFill>
                <a:schemeClr val="dk1"/>
              </a:solidFill>
              <a:latin typeface="Calibri"/>
              <a:ea typeface="Calibri"/>
              <a:cs typeface="Calibri"/>
              <a:sym typeface="Calibri"/>
            </a:endParaRPr>
          </a:p>
        </p:txBody>
      </p:sp>
      <p:sp>
        <p:nvSpPr>
          <p:cNvPr id="199" name="Google Shape;199;p13"/>
          <p:cNvSpPr txBox="1"/>
          <p:nvPr/>
        </p:nvSpPr>
        <p:spPr>
          <a:xfrm>
            <a:off x="414338" y="1217582"/>
            <a:ext cx="9798807"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The Technical Lead is in charge of making the new digital business actually work, by using the right technology. The Technical Lead and her team will have to write all the software for the web pages the customers use and write software to do all the things like allow customers to pay for their cakes and organize how they will eventually receive them.</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In this task 4, you will play the role of the Technical lead, you will be in charge of building the new website for Honey Bee Bakery.</a:t>
            </a:r>
            <a:endParaRPr/>
          </a:p>
        </p:txBody>
      </p:sp>
      <p:graphicFrame>
        <p:nvGraphicFramePr>
          <p:cNvPr id="200" name="Google Shape;200;p13"/>
          <p:cNvGraphicFramePr/>
          <p:nvPr/>
        </p:nvGraphicFramePr>
        <p:xfrm>
          <a:off x="431408" y="3496449"/>
          <a:ext cx="3000000" cy="3000000"/>
        </p:xfrm>
        <a:graphic>
          <a:graphicData uri="http://schemas.openxmlformats.org/drawingml/2006/table">
            <a:tbl>
              <a:tblPr bandRow="1" firstRow="1">
                <a:noFill/>
                <a:tableStyleId>{4B854495-CBA6-4E04-BFD7-D78BE8BF57D6}</a:tableStyleId>
              </a:tblPr>
              <a:tblGrid>
                <a:gridCol w="10343675"/>
              </a:tblGrid>
              <a:tr h="370850">
                <a:tc>
                  <a:txBody>
                    <a:bodyPr/>
                    <a:lstStyle/>
                    <a:p>
                      <a:pPr indent="0" lvl="0" marL="0" marR="0" rtl="0" algn="l">
                        <a:spcBef>
                          <a:spcPts val="0"/>
                        </a:spcBef>
                        <a:spcAft>
                          <a:spcPts val="0"/>
                        </a:spcAft>
                        <a:buNone/>
                      </a:pPr>
                      <a:r>
                        <a:rPr b="1" lang="en-US" sz="1800" u="sng"/>
                        <a:t>Tasks</a:t>
                      </a:r>
                      <a:endParaRPr/>
                    </a:p>
                    <a:p>
                      <a:pPr indent="0" lvl="0" marL="0" marR="0" rtl="0" algn="l">
                        <a:spcBef>
                          <a:spcPts val="0"/>
                        </a:spcBef>
                        <a:spcAft>
                          <a:spcPts val="0"/>
                        </a:spcAft>
                        <a:buNone/>
                      </a:pPr>
                      <a:r>
                        <a:rPr b="0" lang="en-US" sz="1800"/>
                        <a:t>4a. Looking at the user journeys the design lead and product lead have created, what different types of data should be captured? What will you do with this data? What things will you need to consider? </a:t>
                      </a:r>
                      <a:endParaRPr/>
                    </a:p>
                    <a:p>
                      <a:pPr indent="0" lvl="0" marL="0" marR="0" rtl="0" algn="l">
                        <a:spcBef>
                          <a:spcPts val="0"/>
                        </a:spcBef>
                        <a:spcAft>
                          <a:spcPts val="0"/>
                        </a:spcAft>
                        <a:buNone/>
                      </a:pPr>
                      <a:r>
                        <a:t/>
                      </a:r>
                      <a:endParaRPr sz="1800"/>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lang="en-US" sz="1800"/>
                        <a:t>4b. List out all the different systems you’ll need to create to the Honey Bee Bakery website to create a fully functioning website? </a:t>
                      </a:r>
                      <a:endParaRPr/>
                    </a:p>
                  </a:txBody>
                  <a:tcPr marT="45725" marB="45725" marR="91450" marL="9145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pic>
        <p:nvPicPr>
          <p:cNvPr descr="A picture containing drawing&#10;&#10;Description automatically generated" id="205" name="Google Shape;205;p14"/>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06" name="Google Shape;206;p14"/>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07" name="Google Shape;207;p14"/>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08" name="Google Shape;208;p14"/>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4. Technical Lead</a:t>
            </a:r>
            <a:endParaRPr/>
          </a:p>
        </p:txBody>
      </p:sp>
      <p:sp>
        <p:nvSpPr>
          <p:cNvPr id="209" name="Google Shape;209;p14"/>
          <p:cNvSpPr txBox="1"/>
          <p:nvPr/>
        </p:nvSpPr>
        <p:spPr>
          <a:xfrm>
            <a:off x="414338" y="1473367"/>
            <a:ext cx="9799045" cy="477053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Expenses</a:t>
            </a:r>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rPr lang="en-US" sz="2000" u="sng">
                <a:solidFill>
                  <a:schemeClr val="dk1"/>
                </a:solidFill>
                <a:latin typeface="Calibri"/>
                <a:ea typeface="Calibri"/>
                <a:cs typeface="Calibri"/>
                <a:sym typeface="Calibri"/>
              </a:rPr>
              <a:t>Actions</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Fill in the expense sheet.</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Select the five skills you think Technical leads would need.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Calibri"/>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400" u="sng">
              <a:solidFill>
                <a:schemeClr val="dk1"/>
              </a:solidFill>
              <a:latin typeface="Calibri"/>
              <a:ea typeface="Calibri"/>
              <a:cs typeface="Calibri"/>
              <a:sym typeface="Calibri"/>
            </a:endParaRPr>
          </a:p>
        </p:txBody>
      </p:sp>
      <p:graphicFrame>
        <p:nvGraphicFramePr>
          <p:cNvPr id="210" name="Google Shape;210;p14"/>
          <p:cNvGraphicFramePr/>
          <p:nvPr/>
        </p:nvGraphicFramePr>
        <p:xfrm>
          <a:off x="519894" y="2076019"/>
          <a:ext cx="3000000" cy="3000000"/>
        </p:xfrm>
        <a:graphic>
          <a:graphicData uri="http://schemas.openxmlformats.org/drawingml/2006/table">
            <a:tbl>
              <a:tblPr bandRow="1" firstRow="1">
                <a:noFill/>
                <a:tableStyleId>{67B67AD1-9C2C-4EB2-8FE3-98629A5EAE61}</a:tableStyleId>
              </a:tblPr>
              <a:tblGrid>
                <a:gridCol w="9799050"/>
              </a:tblGrid>
              <a:tr h="370850">
                <a:tc>
                  <a:txBody>
                    <a:bodyPr/>
                    <a:lstStyle/>
                    <a:p>
                      <a:pPr indent="0" lvl="0" marL="0" marR="0" rtl="0" algn="l">
                        <a:lnSpc>
                          <a:spcPct val="100000"/>
                        </a:lnSpc>
                        <a:spcBef>
                          <a:spcPts val="0"/>
                        </a:spcBef>
                        <a:spcAft>
                          <a:spcPts val="0"/>
                        </a:spcAft>
                        <a:buClr>
                          <a:schemeClr val="dk1"/>
                        </a:buClr>
                        <a:buSzPts val="1800"/>
                        <a:buFont typeface="Calibri"/>
                        <a:buNone/>
                      </a:pPr>
                      <a:r>
                        <a:rPr b="0" lang="en-US" sz="1800"/>
                        <a:t>Through the Honey Bee Bakery procurement system there are two different options when it comes to computers. You can choose the slightly slower </a:t>
                      </a:r>
                      <a:r>
                        <a:rPr b="0" i="1" lang="en-US" sz="1800"/>
                        <a:t>Povo</a:t>
                      </a:r>
                      <a:r>
                        <a:rPr b="0" lang="en-US" sz="1800"/>
                        <a:t> laptops for your developers at £500 each. Or you can go for the super quick state of the art </a:t>
                      </a:r>
                      <a:r>
                        <a:rPr b="0" i="1" lang="en-US" sz="1800"/>
                        <a:t>Dacs</a:t>
                      </a:r>
                      <a:r>
                        <a:rPr b="0" lang="en-US" sz="1800"/>
                        <a:t> for £1,000 each. </a:t>
                      </a:r>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lang="en-US" sz="1800"/>
                        <a:t>When it comes to taking payments securely online there is software out there that has already been built which you can choose to integrate with. Integration comes at a cost of £50,000. If you choose to build the system from scratch it will take four developers at least 2 months.</a:t>
                      </a:r>
                      <a:endParaRPr/>
                    </a:p>
                  </a:txBody>
                  <a:tcPr marT="45725" marB="45725" marR="91450" marL="9145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pic>
        <p:nvPicPr>
          <p:cNvPr descr="A picture containing drawing&#10;&#10;Description automatically generated" id="215" name="Google Shape;215;p15"/>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16" name="Google Shape;216;p15"/>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17" name="Google Shape;217;p15"/>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18" name="Google Shape;218;p15"/>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5. Sales &amp; Marketing Lead</a:t>
            </a:r>
            <a:endParaRPr/>
          </a:p>
        </p:txBody>
      </p:sp>
      <p:sp>
        <p:nvSpPr>
          <p:cNvPr id="219" name="Google Shape;219;p15"/>
          <p:cNvSpPr txBox="1"/>
          <p:nvPr/>
        </p:nvSpPr>
        <p:spPr>
          <a:xfrm>
            <a:off x="431409" y="1182231"/>
            <a:ext cx="9787629"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The Sales &amp; Marketing Leader is in charge of attracting new customers to the Honey Bee Bakery website. The team are responsible for designing marketing campaigns and deciding which different channels to use to catch the attention of new customers e.g Instagram, Facebook, TV, Radio etc. They are also responsible for increasing sales of cakes.</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In this task 5, you will play the role of the Sales &amp; Marketing lead so will need to think carefully about how you can attract new customers to the website once it is live.</a:t>
            </a:r>
            <a:endParaRPr/>
          </a:p>
        </p:txBody>
      </p:sp>
      <p:graphicFrame>
        <p:nvGraphicFramePr>
          <p:cNvPr id="220" name="Google Shape;220;p15"/>
          <p:cNvGraphicFramePr/>
          <p:nvPr/>
        </p:nvGraphicFramePr>
        <p:xfrm>
          <a:off x="554100" y="3461610"/>
          <a:ext cx="3000000" cy="3000000"/>
        </p:xfrm>
        <a:graphic>
          <a:graphicData uri="http://schemas.openxmlformats.org/drawingml/2006/table">
            <a:tbl>
              <a:tblPr bandRow="1" firstRow="1">
                <a:noFill/>
                <a:tableStyleId>{4B854495-CBA6-4E04-BFD7-D78BE8BF57D6}</a:tableStyleId>
              </a:tblPr>
              <a:tblGrid>
                <a:gridCol w="10027125"/>
              </a:tblGrid>
              <a:tr h="370850">
                <a:tc>
                  <a:txBody>
                    <a:bodyPr/>
                    <a:lstStyle/>
                    <a:p>
                      <a:pPr indent="0" lvl="0" marL="0" marR="0" rtl="0" algn="l">
                        <a:spcBef>
                          <a:spcPts val="0"/>
                        </a:spcBef>
                        <a:spcAft>
                          <a:spcPts val="0"/>
                        </a:spcAft>
                        <a:buNone/>
                      </a:pPr>
                      <a:r>
                        <a:rPr lang="en-US" sz="1800" u="sng"/>
                        <a:t>Tasks</a:t>
                      </a:r>
                      <a:endParaRPr b="0" sz="1800"/>
                    </a:p>
                    <a:p>
                      <a:pPr indent="0" lvl="0" marL="0" marR="0" rtl="0" algn="l">
                        <a:spcBef>
                          <a:spcPts val="0"/>
                        </a:spcBef>
                        <a:spcAft>
                          <a:spcPts val="0"/>
                        </a:spcAft>
                        <a:buNone/>
                      </a:pPr>
                      <a:r>
                        <a:rPr b="0" lang="en-US" sz="1800"/>
                        <a:t>5a. Design a marketing campaign. Think about:</a:t>
                      </a:r>
                      <a:endParaRPr/>
                    </a:p>
                    <a:p>
                      <a:pPr indent="-342900" lvl="0" marL="342900" marR="0" rtl="0" algn="l">
                        <a:spcBef>
                          <a:spcPts val="0"/>
                        </a:spcBef>
                        <a:spcAft>
                          <a:spcPts val="0"/>
                        </a:spcAft>
                        <a:buClr>
                          <a:schemeClr val="dk1"/>
                        </a:buClr>
                        <a:buSzPts val="1800"/>
                        <a:buFont typeface="Calibri"/>
                        <a:buChar char="-"/>
                      </a:pPr>
                      <a:r>
                        <a:rPr b="0" lang="en-US" sz="1800"/>
                        <a:t>Who do you want to target?</a:t>
                      </a:r>
                      <a:endParaRPr/>
                    </a:p>
                    <a:p>
                      <a:pPr indent="-342900" lvl="0" marL="342900" marR="0" rtl="0" algn="l">
                        <a:spcBef>
                          <a:spcPts val="0"/>
                        </a:spcBef>
                        <a:spcAft>
                          <a:spcPts val="0"/>
                        </a:spcAft>
                        <a:buClr>
                          <a:schemeClr val="dk1"/>
                        </a:buClr>
                        <a:buSzPts val="1800"/>
                        <a:buFont typeface="Calibri"/>
                        <a:buChar char="-"/>
                      </a:pPr>
                      <a:r>
                        <a:rPr b="0" lang="en-US" sz="1800"/>
                        <a:t>What channels will you use for the campaign? </a:t>
                      </a:r>
                      <a:endParaRPr/>
                    </a:p>
                    <a:p>
                      <a:pPr indent="-342900" lvl="0" marL="342900" marR="0" rtl="0" algn="l">
                        <a:spcBef>
                          <a:spcPts val="0"/>
                        </a:spcBef>
                        <a:spcAft>
                          <a:spcPts val="0"/>
                        </a:spcAft>
                        <a:buClr>
                          <a:schemeClr val="dk1"/>
                        </a:buClr>
                        <a:buSzPts val="1800"/>
                        <a:buFont typeface="Calibri"/>
                        <a:buChar char="-"/>
                      </a:pPr>
                      <a:r>
                        <a:rPr b="0" lang="en-US" sz="1800"/>
                        <a:t>How will it increase sales? </a:t>
                      </a:r>
                      <a:endParaRPr/>
                    </a:p>
                    <a:p>
                      <a:pPr indent="-342900" lvl="0" marL="342900" marR="0" rtl="0" algn="l">
                        <a:spcBef>
                          <a:spcPts val="0"/>
                        </a:spcBef>
                        <a:spcAft>
                          <a:spcPts val="0"/>
                        </a:spcAft>
                        <a:buClr>
                          <a:schemeClr val="dk1"/>
                        </a:buClr>
                        <a:buSzPts val="1800"/>
                        <a:buFont typeface="Calibri"/>
                        <a:buChar char="-"/>
                      </a:pPr>
                      <a:r>
                        <a:rPr b="0" lang="en-US" sz="1800"/>
                        <a:t>When would be the best time to launch the campaign and how long should it run for? </a:t>
                      </a:r>
                      <a:endParaRPr/>
                    </a:p>
                    <a:p>
                      <a:pPr indent="-342900" lvl="0" marL="342900" marR="0" rtl="0" algn="l">
                        <a:spcBef>
                          <a:spcPts val="0"/>
                        </a:spcBef>
                        <a:spcAft>
                          <a:spcPts val="0"/>
                        </a:spcAft>
                        <a:buClr>
                          <a:schemeClr val="dk1"/>
                        </a:buClr>
                        <a:buSzPts val="1800"/>
                        <a:buFont typeface="Calibri"/>
                        <a:buChar char="-"/>
                      </a:pPr>
                      <a:r>
                        <a:rPr b="0" lang="en-US" sz="1800"/>
                        <a:t>What outputs can you use from previous tasks to help you in designing the campaign?</a:t>
                      </a:r>
                      <a:endParaRPr/>
                    </a:p>
                  </a:txBody>
                  <a:tcPr marT="45725" marB="45725" marR="91450" marL="9145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pic>
        <p:nvPicPr>
          <p:cNvPr descr="A picture containing drawing&#10;&#10;Description automatically generated" id="225" name="Google Shape;225;p16"/>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26" name="Google Shape;226;p16"/>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27" name="Google Shape;227;p16"/>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28" name="Google Shape;228;p16"/>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5. Sales &amp; Marketing Lead</a:t>
            </a:r>
            <a:endParaRPr/>
          </a:p>
        </p:txBody>
      </p:sp>
      <p:sp>
        <p:nvSpPr>
          <p:cNvPr id="229" name="Google Shape;229;p16"/>
          <p:cNvSpPr txBox="1"/>
          <p:nvPr/>
        </p:nvSpPr>
        <p:spPr>
          <a:xfrm>
            <a:off x="414338" y="1217582"/>
            <a:ext cx="979880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Expenses</a:t>
            </a:r>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graphicFrame>
        <p:nvGraphicFramePr>
          <p:cNvPr id="230" name="Google Shape;230;p16"/>
          <p:cNvGraphicFramePr/>
          <p:nvPr/>
        </p:nvGraphicFramePr>
        <p:xfrm>
          <a:off x="512120" y="1725413"/>
          <a:ext cx="3000000" cy="3000000"/>
        </p:xfrm>
        <a:graphic>
          <a:graphicData uri="http://schemas.openxmlformats.org/drawingml/2006/table">
            <a:tbl>
              <a:tblPr bandRow="1" firstRow="1">
                <a:noFill/>
                <a:tableStyleId>{67B67AD1-9C2C-4EB2-8FE3-98629A5EAE61}</a:tableStyleId>
              </a:tblPr>
              <a:tblGrid>
                <a:gridCol w="9701025"/>
              </a:tblGrid>
              <a:tr h="228600">
                <a:tc>
                  <a:txBody>
                    <a:bodyPr/>
                    <a:lstStyle/>
                    <a:p>
                      <a:pPr indent="0" lvl="0" marL="0" marR="0" rtl="0" algn="l">
                        <a:spcBef>
                          <a:spcPts val="0"/>
                        </a:spcBef>
                        <a:spcAft>
                          <a:spcPts val="0"/>
                        </a:spcAft>
                        <a:buClr>
                          <a:schemeClr val="dk1"/>
                        </a:buClr>
                        <a:buSzPts val="1800"/>
                        <a:buFont typeface="Arial"/>
                        <a:buNone/>
                      </a:pPr>
                      <a:r>
                        <a:rPr b="1" lang="en-US" sz="1800"/>
                        <a:t>Radio campaigns </a:t>
                      </a:r>
                      <a:endParaRPr/>
                    </a:p>
                    <a:p>
                      <a:pPr indent="0" lvl="0" marL="0" marR="0" rtl="0" algn="l">
                        <a:spcBef>
                          <a:spcPts val="0"/>
                        </a:spcBef>
                        <a:spcAft>
                          <a:spcPts val="0"/>
                        </a:spcAft>
                        <a:buClr>
                          <a:schemeClr val="dk1"/>
                        </a:buClr>
                        <a:buSzPts val="1800"/>
                        <a:buFont typeface="Arial"/>
                        <a:buNone/>
                      </a:pPr>
                      <a:r>
                        <a:rPr b="0" lang="en-US" sz="1800"/>
                        <a:t>These can reach a range of audiences. Local campaigns will be cheaper but have less reach, national campaigns will reach broader audiences but cost a fair bit more.</a:t>
                      </a:r>
                      <a:endParaRPr/>
                    </a:p>
                    <a:p>
                      <a:pPr indent="-285750" lvl="0" marL="285750" marR="0" rtl="0" algn="l">
                        <a:spcBef>
                          <a:spcPts val="0"/>
                        </a:spcBef>
                        <a:spcAft>
                          <a:spcPts val="0"/>
                        </a:spcAft>
                        <a:buClr>
                          <a:schemeClr val="dk1"/>
                        </a:buClr>
                        <a:buSzPts val="1800"/>
                        <a:buFont typeface="Arial"/>
                        <a:buChar char="•"/>
                      </a:pPr>
                      <a:r>
                        <a:rPr b="0" lang="en-US" sz="1800"/>
                        <a:t>10 minutes (split into 30 second segments) of advertising time on local radio costs £2,000.</a:t>
                      </a:r>
                      <a:endParaRPr/>
                    </a:p>
                    <a:p>
                      <a:pPr indent="-285750" lvl="0" marL="285750" marR="0" rtl="0" algn="l">
                        <a:spcBef>
                          <a:spcPts val="0"/>
                        </a:spcBef>
                        <a:spcAft>
                          <a:spcPts val="0"/>
                        </a:spcAft>
                        <a:buClr>
                          <a:schemeClr val="dk1"/>
                        </a:buClr>
                        <a:buSzPts val="1800"/>
                        <a:buFont typeface="Arial"/>
                        <a:buChar char="•"/>
                      </a:pPr>
                      <a:r>
                        <a:rPr b="0" lang="en-US" sz="1800"/>
                        <a:t>5 minutes (split into 30 second segments) of advertising time on national radio costs £7,500. </a:t>
                      </a:r>
                      <a:endParaRPr/>
                    </a:p>
                    <a:p>
                      <a:pPr indent="0" lvl="0" marL="0" marR="0" rtl="0" algn="l">
                        <a:lnSpc>
                          <a:spcPct val="100000"/>
                        </a:lnSpc>
                        <a:spcBef>
                          <a:spcPts val="0"/>
                        </a:spcBef>
                        <a:spcAft>
                          <a:spcPts val="0"/>
                        </a:spcAft>
                        <a:buClr>
                          <a:schemeClr val="dk1"/>
                        </a:buClr>
                        <a:buSzPts val="1800"/>
                        <a:buFont typeface="Calibri"/>
                        <a:buNone/>
                      </a:pPr>
                      <a:r>
                        <a:rPr b="0" lang="en-US" sz="1800"/>
                        <a:t>What radio stations would you want you adverts to feature on? What would you want your advert to sound like?</a:t>
                      </a:r>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b="1" lang="en-US" sz="1800"/>
                        <a:t>TV adverts</a:t>
                      </a:r>
                      <a:endParaRPr b="0" sz="1800"/>
                    </a:p>
                    <a:p>
                      <a:pPr indent="0" lvl="0" marL="0" marR="0" rtl="0" algn="l">
                        <a:lnSpc>
                          <a:spcPct val="100000"/>
                        </a:lnSpc>
                        <a:spcBef>
                          <a:spcPts val="0"/>
                        </a:spcBef>
                        <a:spcAft>
                          <a:spcPts val="0"/>
                        </a:spcAft>
                        <a:buClr>
                          <a:schemeClr val="dk1"/>
                        </a:buClr>
                        <a:buSzPts val="1800"/>
                        <a:buFont typeface="Calibri"/>
                        <a:buNone/>
                      </a:pPr>
                      <a:r>
                        <a:rPr b="0" lang="en-US" sz="1800"/>
                        <a:t>These can also reach a range of audiences but are typically expensive. </a:t>
                      </a:r>
                      <a:endParaRPr/>
                    </a:p>
                    <a:p>
                      <a:pPr indent="-285750" lvl="0" marL="285750" marR="0" rtl="0" algn="l">
                        <a:lnSpc>
                          <a:spcPct val="100000"/>
                        </a:lnSpc>
                        <a:spcBef>
                          <a:spcPts val="0"/>
                        </a:spcBef>
                        <a:spcAft>
                          <a:spcPts val="0"/>
                        </a:spcAft>
                        <a:buClr>
                          <a:schemeClr val="dk1"/>
                        </a:buClr>
                        <a:buSzPts val="1800"/>
                        <a:buFont typeface="Arial"/>
                        <a:buChar char="•"/>
                      </a:pPr>
                      <a:r>
                        <a:rPr b="0" lang="en-US" sz="1800"/>
                        <a:t>2 minutes of advertising (split into 30 second segments) will cost £20,000. </a:t>
                      </a:r>
                      <a:endParaRPr/>
                    </a:p>
                    <a:p>
                      <a:pPr indent="0" lvl="0" marL="0" marR="0" rtl="0" algn="l">
                        <a:lnSpc>
                          <a:spcPct val="100000"/>
                        </a:lnSpc>
                        <a:spcBef>
                          <a:spcPts val="0"/>
                        </a:spcBef>
                        <a:spcAft>
                          <a:spcPts val="0"/>
                        </a:spcAft>
                        <a:buClr>
                          <a:schemeClr val="dk1"/>
                        </a:buClr>
                        <a:buSzPts val="1800"/>
                        <a:buFont typeface="Arial"/>
                        <a:buNone/>
                      </a:pPr>
                      <a:r>
                        <a:rPr b="0" lang="en-US" sz="1800"/>
                        <a:t>What channels and during which programs would you want your advert to appear? What would you want your advert to show?</a:t>
                      </a:r>
                      <a:endParaRPr/>
                    </a:p>
                  </a:txBody>
                  <a:tcPr marT="45725" marB="45725" marR="91450" marL="91450"/>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pic>
        <p:nvPicPr>
          <p:cNvPr descr="A picture containing drawing&#10;&#10;Description automatically generated" id="235" name="Google Shape;235;p17"/>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36" name="Google Shape;236;p17"/>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37" name="Google Shape;237;p17"/>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38" name="Google Shape;238;p17"/>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5. Sales &amp; Marketing Lead</a:t>
            </a:r>
            <a:endParaRPr/>
          </a:p>
        </p:txBody>
      </p:sp>
      <p:sp>
        <p:nvSpPr>
          <p:cNvPr id="239" name="Google Shape;239;p17"/>
          <p:cNvSpPr txBox="1"/>
          <p:nvPr/>
        </p:nvSpPr>
        <p:spPr>
          <a:xfrm>
            <a:off x="414338" y="1217582"/>
            <a:ext cx="9798807" cy="440120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Expenses continued</a:t>
            </a:r>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rPr lang="en-US" sz="2000" u="sng">
                <a:solidFill>
                  <a:schemeClr val="dk1"/>
                </a:solidFill>
                <a:latin typeface="Calibri"/>
                <a:ea typeface="Calibri"/>
                <a:cs typeface="Calibri"/>
                <a:sym typeface="Calibri"/>
              </a:rPr>
              <a:t>Actions</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Fill in the expense sheet.</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Select the five skills you think Technical leads would need.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graphicFrame>
        <p:nvGraphicFramePr>
          <p:cNvPr id="240" name="Google Shape;240;p17"/>
          <p:cNvGraphicFramePr/>
          <p:nvPr/>
        </p:nvGraphicFramePr>
        <p:xfrm>
          <a:off x="549189" y="1616433"/>
          <a:ext cx="3000000" cy="3000000"/>
        </p:xfrm>
        <a:graphic>
          <a:graphicData uri="http://schemas.openxmlformats.org/drawingml/2006/table">
            <a:tbl>
              <a:tblPr bandRow="1" firstRow="1">
                <a:noFill/>
                <a:tableStyleId>{67B67AD1-9C2C-4EB2-8FE3-98629A5EAE61}</a:tableStyleId>
              </a:tblPr>
              <a:tblGrid>
                <a:gridCol w="9663950"/>
              </a:tblGrid>
              <a:tr h="2617650">
                <a:tc>
                  <a:txBody>
                    <a:bodyPr/>
                    <a:lstStyle/>
                    <a:p>
                      <a:pPr indent="0" lvl="0" marL="0" marR="0" rtl="0" algn="l">
                        <a:lnSpc>
                          <a:spcPct val="100000"/>
                        </a:lnSpc>
                        <a:spcBef>
                          <a:spcPts val="0"/>
                        </a:spcBef>
                        <a:spcAft>
                          <a:spcPts val="0"/>
                        </a:spcAft>
                        <a:buClr>
                          <a:schemeClr val="dk1"/>
                        </a:buClr>
                        <a:buSzPts val="1800"/>
                        <a:buFont typeface="Calibri"/>
                        <a:buNone/>
                      </a:pPr>
                      <a:r>
                        <a:rPr b="1" lang="en-US" sz="1800"/>
                        <a:t>Social media </a:t>
                      </a:r>
                      <a:endParaRPr b="0" sz="1800"/>
                    </a:p>
                    <a:p>
                      <a:pPr indent="0" lvl="0" marL="0" marR="0" rtl="0" algn="l">
                        <a:lnSpc>
                          <a:spcPct val="100000"/>
                        </a:lnSpc>
                        <a:spcBef>
                          <a:spcPts val="0"/>
                        </a:spcBef>
                        <a:spcAft>
                          <a:spcPts val="0"/>
                        </a:spcAft>
                        <a:buClr>
                          <a:schemeClr val="dk1"/>
                        </a:buClr>
                        <a:buSzPts val="1800"/>
                        <a:buFont typeface="Calibri"/>
                        <a:buNone/>
                      </a:pPr>
                      <a:r>
                        <a:rPr b="0" lang="en-US" sz="1800"/>
                        <a:t>Offers a range of advertising options. You can choose specific celebrities to endorse your products in Instagram stories or have targeted advertising appear in people's feeds. </a:t>
                      </a:r>
                      <a:endParaRPr/>
                    </a:p>
                    <a:p>
                      <a:pPr indent="-285750" lvl="0" marL="285750" marR="0" rtl="0" algn="l">
                        <a:lnSpc>
                          <a:spcPct val="100000"/>
                        </a:lnSpc>
                        <a:spcBef>
                          <a:spcPts val="0"/>
                        </a:spcBef>
                        <a:spcAft>
                          <a:spcPts val="0"/>
                        </a:spcAft>
                        <a:buClr>
                          <a:schemeClr val="dk1"/>
                        </a:buClr>
                        <a:buSzPts val="1800"/>
                        <a:buFont typeface="Arial"/>
                        <a:buChar char="•"/>
                      </a:pPr>
                      <a:r>
                        <a:rPr b="0" lang="en-US" sz="1800"/>
                        <a:t>Celebrity endorsements on Instagram start at £500 for one post. </a:t>
                      </a:r>
                      <a:endParaRPr/>
                    </a:p>
                    <a:p>
                      <a:pPr indent="0" lvl="0" marL="0" marR="0" rtl="0" algn="l">
                        <a:lnSpc>
                          <a:spcPct val="100000"/>
                        </a:lnSpc>
                        <a:spcBef>
                          <a:spcPts val="0"/>
                        </a:spcBef>
                        <a:spcAft>
                          <a:spcPts val="0"/>
                        </a:spcAft>
                        <a:buClr>
                          <a:schemeClr val="dk1"/>
                        </a:buClr>
                        <a:buSzPts val="1800"/>
                        <a:buFont typeface="Arial"/>
                        <a:buNone/>
                      </a:pPr>
                      <a:r>
                        <a:rPr b="0" lang="en-US" sz="1800"/>
                        <a:t>Who would you want representing your brand? </a:t>
                      </a:r>
                      <a:endParaRPr/>
                    </a:p>
                    <a:p>
                      <a:pPr indent="-285750" lvl="0" marL="285750" marR="0" rtl="0" algn="l">
                        <a:lnSpc>
                          <a:spcPct val="100000"/>
                        </a:lnSpc>
                        <a:spcBef>
                          <a:spcPts val="0"/>
                        </a:spcBef>
                        <a:spcAft>
                          <a:spcPts val="0"/>
                        </a:spcAft>
                        <a:buClr>
                          <a:schemeClr val="dk1"/>
                        </a:buClr>
                        <a:buSzPts val="1800"/>
                        <a:buFont typeface="Arial"/>
                        <a:buChar char="•"/>
                      </a:pPr>
                      <a:r>
                        <a:rPr b="0" lang="en-US" sz="1800"/>
                        <a:t>Instagram advertising costs £1,000 for 2,000 adverts. </a:t>
                      </a:r>
                      <a:endParaRPr/>
                    </a:p>
                    <a:p>
                      <a:pPr indent="-285750" lvl="0" marL="285750" marR="0" rtl="0" algn="l">
                        <a:lnSpc>
                          <a:spcPct val="100000"/>
                        </a:lnSpc>
                        <a:spcBef>
                          <a:spcPts val="0"/>
                        </a:spcBef>
                        <a:spcAft>
                          <a:spcPts val="0"/>
                        </a:spcAft>
                        <a:buClr>
                          <a:schemeClr val="dk1"/>
                        </a:buClr>
                        <a:buSzPts val="1800"/>
                        <a:buFont typeface="Arial"/>
                        <a:buChar char="•"/>
                      </a:pPr>
                      <a:r>
                        <a:rPr b="0" lang="en-US" sz="1800"/>
                        <a:t>Facebook advertising costs 1,000 for 3,000 adverts. </a:t>
                      </a:r>
                      <a:endParaRPr/>
                    </a:p>
                    <a:p>
                      <a:pPr indent="0" lvl="0" marL="0" marR="0" rtl="0" algn="l">
                        <a:lnSpc>
                          <a:spcPct val="100000"/>
                        </a:lnSpc>
                        <a:spcBef>
                          <a:spcPts val="0"/>
                        </a:spcBef>
                        <a:spcAft>
                          <a:spcPts val="0"/>
                        </a:spcAft>
                        <a:buClr>
                          <a:schemeClr val="dk1"/>
                        </a:buClr>
                        <a:buSzPts val="1800"/>
                        <a:buFont typeface="Arial"/>
                        <a:buNone/>
                      </a:pPr>
                      <a:r>
                        <a:rPr b="0" lang="en-US" sz="1800"/>
                        <a:t>What types of audiences would you want to target? What interests would those audiences have? What would you want the advert to look like?</a:t>
                      </a:r>
                      <a:endParaRPr/>
                    </a:p>
                  </a:txBody>
                  <a:tcPr marT="45725" marB="45725" marR="91450" marL="9145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pic>
        <p:nvPicPr>
          <p:cNvPr descr="A picture containing drawing&#10;&#10;Description automatically generated" id="246" name="Google Shape;246;p18"/>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47" name="Google Shape;247;p18"/>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48" name="Google Shape;248;p18"/>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49" name="Google Shape;249;p18"/>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6. Finance Lead</a:t>
            </a:r>
            <a:endParaRPr/>
          </a:p>
        </p:txBody>
      </p:sp>
      <p:sp>
        <p:nvSpPr>
          <p:cNvPr id="250" name="Google Shape;250;p18"/>
          <p:cNvSpPr txBox="1"/>
          <p:nvPr/>
        </p:nvSpPr>
        <p:spPr>
          <a:xfrm>
            <a:off x="414338" y="1149165"/>
            <a:ext cx="9798807"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The Finance Leader is in charge of all the budget required to launch the new Honey Bee Bakery website. A finance leader is ultimately responsible for ensuring that the project doesn’t go over budget and that the different departments have the required funds to carry out their roles. </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In this task 6, you will play the role of the Finance lead so will need to think carefully about how to allocate the £600,000 you have available to spend.</a:t>
            </a:r>
            <a:endParaRPr/>
          </a:p>
        </p:txBody>
      </p:sp>
      <p:graphicFrame>
        <p:nvGraphicFramePr>
          <p:cNvPr id="251" name="Google Shape;251;p18"/>
          <p:cNvGraphicFramePr/>
          <p:nvPr/>
        </p:nvGraphicFramePr>
        <p:xfrm>
          <a:off x="414338" y="3462067"/>
          <a:ext cx="3000000" cy="3000000"/>
        </p:xfrm>
        <a:graphic>
          <a:graphicData uri="http://schemas.openxmlformats.org/drawingml/2006/table">
            <a:tbl>
              <a:tblPr bandRow="1" firstRow="1">
                <a:noFill/>
                <a:tableStyleId>{4B854495-CBA6-4E04-BFD7-D78BE8BF57D6}</a:tableStyleId>
              </a:tblPr>
              <a:tblGrid>
                <a:gridCol w="11078525"/>
              </a:tblGrid>
              <a:tr h="1048150">
                <a:tc>
                  <a:txBody>
                    <a:bodyPr/>
                    <a:lstStyle/>
                    <a:p>
                      <a:pPr indent="0" lvl="0" marL="0" marR="0" rtl="0" algn="l">
                        <a:spcBef>
                          <a:spcPts val="0"/>
                        </a:spcBef>
                        <a:spcAft>
                          <a:spcPts val="0"/>
                        </a:spcAft>
                        <a:buNone/>
                      </a:pPr>
                      <a:r>
                        <a:rPr lang="en-US" sz="1800" u="sng"/>
                        <a:t>Tasks</a:t>
                      </a:r>
                      <a:endParaRPr/>
                    </a:p>
                    <a:p>
                      <a:pPr indent="0" lvl="0" marL="0" marR="0" rtl="0" algn="l">
                        <a:spcBef>
                          <a:spcPts val="0"/>
                        </a:spcBef>
                        <a:spcAft>
                          <a:spcPts val="0"/>
                        </a:spcAft>
                        <a:buNone/>
                      </a:pPr>
                      <a:r>
                        <a:rPr b="0" lang="en-US" sz="1800"/>
                        <a:t>6a. Split up the budget. You will need to decide how many team members each of the departments can have. The typical salaries are listed on the next page. (The Leads’ salaries are taken care of in a separate budget)</a:t>
                      </a:r>
                      <a:endParaRPr/>
                    </a:p>
                  </a:txBody>
                  <a:tcPr marT="45725" marB="45725" marR="91450" marL="91450"/>
                </a:tc>
              </a:tr>
              <a:tr h="864150">
                <a:tc>
                  <a:txBody>
                    <a:bodyPr/>
                    <a:lstStyle/>
                    <a:p>
                      <a:pPr indent="0" lvl="0" marL="0" marR="0" rtl="0" algn="l">
                        <a:spcBef>
                          <a:spcPts val="0"/>
                        </a:spcBef>
                        <a:spcAft>
                          <a:spcPts val="0"/>
                        </a:spcAft>
                        <a:buNone/>
                      </a:pPr>
                      <a:r>
                        <a:rPr lang="en-US" sz="1800"/>
                        <a:t>6b. Decide how much to dedicate to Marketing, User research, Technology, Delivery and Design. Which of the department's expenses will you grant? If you spend the entire budget then you may be caught out by any unexpected events, you may want to keep some of the budget in reserve.</a:t>
                      </a:r>
                      <a:endParaRPr/>
                    </a:p>
                  </a:txBody>
                  <a:tcPr marT="45725" marB="45725" marR="91450" marL="9145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pic>
        <p:nvPicPr>
          <p:cNvPr descr="A picture containing drawing&#10;&#10;Description automatically generated" id="257" name="Google Shape;257;p19"/>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58" name="Google Shape;258;p19"/>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59" name="Google Shape;259;p19"/>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60" name="Google Shape;260;p19"/>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6. Finance Lead</a:t>
            </a:r>
            <a:endParaRPr/>
          </a:p>
        </p:txBody>
      </p:sp>
      <p:sp>
        <p:nvSpPr>
          <p:cNvPr id="261" name="Google Shape;261;p19"/>
          <p:cNvSpPr txBox="1"/>
          <p:nvPr/>
        </p:nvSpPr>
        <p:spPr>
          <a:xfrm>
            <a:off x="525548" y="4592460"/>
            <a:ext cx="979880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Actions</a:t>
            </a:r>
            <a:endParaRPr sz="2000">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Select the five skills you think Finance Leads would need.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graphicFrame>
        <p:nvGraphicFramePr>
          <p:cNvPr id="262" name="Google Shape;262;p19"/>
          <p:cNvGraphicFramePr/>
          <p:nvPr/>
        </p:nvGraphicFramePr>
        <p:xfrm>
          <a:off x="525548" y="1286194"/>
          <a:ext cx="3000000" cy="3000000"/>
        </p:xfrm>
        <a:graphic>
          <a:graphicData uri="http://schemas.openxmlformats.org/drawingml/2006/table">
            <a:tbl>
              <a:tblPr bandRow="1" firstRow="1">
                <a:noFill/>
                <a:tableStyleId>{67B67AD1-9C2C-4EB2-8FE3-98629A5EAE61}</a:tableStyleId>
              </a:tblPr>
              <a:tblGrid>
                <a:gridCol w="9631700"/>
              </a:tblGrid>
              <a:tr h="370850">
                <a:tc>
                  <a:txBody>
                    <a:bodyPr/>
                    <a:lstStyle/>
                    <a:p>
                      <a:pPr indent="0" lvl="0" marL="0" marR="0" rtl="0" algn="l">
                        <a:spcBef>
                          <a:spcPts val="0"/>
                        </a:spcBef>
                        <a:spcAft>
                          <a:spcPts val="0"/>
                        </a:spcAft>
                        <a:buNone/>
                      </a:pPr>
                      <a:r>
                        <a:rPr b="1" lang="en-US" sz="1800"/>
                        <a:t>Salaries</a:t>
                      </a:r>
                      <a:endParaRPr/>
                    </a:p>
                    <a:p>
                      <a:pPr indent="-342900" lvl="0" marL="342900" marR="0" rtl="0" algn="l">
                        <a:spcBef>
                          <a:spcPts val="0"/>
                        </a:spcBef>
                        <a:spcAft>
                          <a:spcPts val="0"/>
                        </a:spcAft>
                        <a:buClr>
                          <a:schemeClr val="dk1"/>
                        </a:buClr>
                        <a:buSzPts val="1800"/>
                        <a:buFont typeface="Arial"/>
                        <a:buChar char="•"/>
                      </a:pPr>
                      <a:r>
                        <a:rPr b="0" lang="en-US" sz="1800"/>
                        <a:t>Developers £50,000 per employee</a:t>
                      </a:r>
                      <a:endParaRPr/>
                    </a:p>
                    <a:p>
                      <a:pPr indent="-342900" lvl="0" marL="342900" marR="0" rtl="0" algn="l">
                        <a:spcBef>
                          <a:spcPts val="0"/>
                        </a:spcBef>
                        <a:spcAft>
                          <a:spcPts val="0"/>
                        </a:spcAft>
                        <a:buClr>
                          <a:schemeClr val="dk1"/>
                        </a:buClr>
                        <a:buSzPts val="1800"/>
                        <a:buFont typeface="Arial"/>
                        <a:buChar char="•"/>
                      </a:pPr>
                      <a:r>
                        <a:rPr b="0" lang="en-US" sz="1800"/>
                        <a:t>Testers £35,000 per employee</a:t>
                      </a:r>
                      <a:endParaRPr/>
                    </a:p>
                    <a:p>
                      <a:pPr indent="-342900" lvl="0" marL="342900" marR="0" rtl="0" algn="l">
                        <a:spcBef>
                          <a:spcPts val="0"/>
                        </a:spcBef>
                        <a:spcAft>
                          <a:spcPts val="0"/>
                        </a:spcAft>
                        <a:buClr>
                          <a:schemeClr val="dk1"/>
                        </a:buClr>
                        <a:buSzPts val="1800"/>
                        <a:buFont typeface="Arial"/>
                        <a:buChar char="•"/>
                      </a:pPr>
                      <a:r>
                        <a:rPr b="0" lang="en-US" sz="1800"/>
                        <a:t>Database Engineers £40,000 per employee</a:t>
                      </a:r>
                      <a:endParaRPr/>
                    </a:p>
                    <a:p>
                      <a:pPr indent="-342900" lvl="0" marL="342900" marR="0" rtl="0" algn="l">
                        <a:spcBef>
                          <a:spcPts val="0"/>
                        </a:spcBef>
                        <a:spcAft>
                          <a:spcPts val="0"/>
                        </a:spcAft>
                        <a:buClr>
                          <a:schemeClr val="dk1"/>
                        </a:buClr>
                        <a:buSzPts val="1800"/>
                        <a:buFont typeface="Arial"/>
                        <a:buChar char="•"/>
                      </a:pPr>
                      <a:r>
                        <a:rPr b="0" lang="en-US" sz="1800"/>
                        <a:t>Designers £30,000 per employee</a:t>
                      </a:r>
                      <a:endParaRPr/>
                    </a:p>
                    <a:p>
                      <a:pPr indent="-342900" lvl="0" marL="342900" marR="0" rtl="0" algn="l">
                        <a:spcBef>
                          <a:spcPts val="0"/>
                        </a:spcBef>
                        <a:spcAft>
                          <a:spcPts val="0"/>
                        </a:spcAft>
                        <a:buClr>
                          <a:schemeClr val="dk1"/>
                        </a:buClr>
                        <a:buSzPts val="1800"/>
                        <a:buFont typeface="Arial"/>
                        <a:buChar char="•"/>
                      </a:pPr>
                      <a:r>
                        <a:rPr b="0" lang="en-US" sz="1800"/>
                        <a:t>Marketers £30,000 per employee</a:t>
                      </a:r>
                      <a:endParaRPr/>
                    </a:p>
                    <a:p>
                      <a:pPr indent="-342900" lvl="0" marL="342900" marR="0" rtl="0" algn="l">
                        <a:spcBef>
                          <a:spcPts val="0"/>
                        </a:spcBef>
                        <a:spcAft>
                          <a:spcPts val="0"/>
                        </a:spcAft>
                        <a:buClr>
                          <a:schemeClr val="dk1"/>
                        </a:buClr>
                        <a:buSzPts val="1800"/>
                        <a:buFont typeface="Arial"/>
                        <a:buChar char="•"/>
                      </a:pPr>
                      <a:r>
                        <a:rPr b="0" lang="en-US" sz="1800"/>
                        <a:t>Product manager £70,000 per employee</a:t>
                      </a:r>
                      <a:endParaRPr/>
                    </a:p>
                    <a:p>
                      <a:pPr indent="-342900" lvl="0" marL="342900" marR="0" rtl="0" algn="l">
                        <a:spcBef>
                          <a:spcPts val="0"/>
                        </a:spcBef>
                        <a:spcAft>
                          <a:spcPts val="0"/>
                        </a:spcAft>
                        <a:buClr>
                          <a:schemeClr val="dk1"/>
                        </a:buClr>
                        <a:buSzPts val="1800"/>
                        <a:buFont typeface="Arial"/>
                        <a:buChar char="•"/>
                      </a:pPr>
                      <a:r>
                        <a:rPr b="0" lang="en-US" sz="1800"/>
                        <a:t>UX researcher £40,000 per employee</a:t>
                      </a:r>
                      <a:endParaRPr/>
                    </a:p>
                    <a:p>
                      <a:pPr indent="0" lvl="0" marL="0" marR="0" rtl="0" algn="l">
                        <a:spcBef>
                          <a:spcPts val="0"/>
                        </a:spcBef>
                        <a:spcAft>
                          <a:spcPts val="0"/>
                        </a:spcAft>
                        <a:buNone/>
                      </a:pPr>
                      <a:r>
                        <a:rPr b="0" lang="en-US" sz="1800"/>
                        <a:t>As a guide: for each 3 developers you employ, you’ll need 1 tester e.g you could have 1, 2 or 3 developers, for 1 tester. If you want 4, 5 or 6 developers you’ll need 2 testers. 1 database engineer should be able to support up to 10 developers.</a:t>
                      </a:r>
                      <a:endParaRPr/>
                    </a:p>
                  </a:txBody>
                  <a:tcPr marT="45725" marB="45725" marR="91450" marL="9145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C455F"/>
        </a:solidFill>
      </p:bgPr>
    </p:bg>
    <p:spTree>
      <p:nvGrpSpPr>
        <p:cNvPr id="94" name="Shape 94"/>
        <p:cNvGrpSpPr/>
        <p:nvPr/>
      </p:nvGrpSpPr>
      <p:grpSpPr>
        <a:xfrm>
          <a:off x="0" y="0"/>
          <a:ext cx="0" cy="0"/>
          <a:chOff x="0" y="0"/>
          <a:chExt cx="0" cy="0"/>
        </a:xfrm>
      </p:grpSpPr>
      <p:sp>
        <p:nvSpPr>
          <p:cNvPr id="95" name="Google Shape;95;p2"/>
          <p:cNvSpPr txBox="1"/>
          <p:nvPr>
            <p:ph idx="1" type="subTitle"/>
          </p:nvPr>
        </p:nvSpPr>
        <p:spPr>
          <a:xfrm>
            <a:off x="257175" y="300038"/>
            <a:ext cx="11657734" cy="639170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59C5BF"/>
              </a:buClr>
              <a:buSzPts val="5400"/>
              <a:buNone/>
            </a:pPr>
            <a:r>
              <a:rPr lang="en-US" sz="5400">
                <a:solidFill>
                  <a:srgbClr val="59C5BF"/>
                </a:solidFill>
              </a:rPr>
              <a:t>Auto Trader: </a:t>
            </a:r>
            <a:endParaRPr/>
          </a:p>
          <a:p>
            <a:pPr indent="0" lvl="0" marL="0" rtl="0" algn="l">
              <a:lnSpc>
                <a:spcPct val="90000"/>
              </a:lnSpc>
              <a:spcBef>
                <a:spcPts val="1000"/>
              </a:spcBef>
              <a:spcAft>
                <a:spcPts val="0"/>
              </a:spcAft>
              <a:buClr>
                <a:srgbClr val="59C5BF"/>
              </a:buClr>
              <a:buSzPts val="5400"/>
              <a:buNone/>
            </a:pPr>
            <a:r>
              <a:rPr lang="en-US" sz="5400">
                <a:solidFill>
                  <a:srgbClr val="59C5BF"/>
                </a:solidFill>
              </a:rPr>
              <a:t>Our Transformation to Digital</a:t>
            </a:r>
            <a:endParaRPr/>
          </a:p>
          <a:p>
            <a:pPr indent="0" lvl="0" marL="0" rtl="0" algn="l">
              <a:lnSpc>
                <a:spcPct val="90000"/>
              </a:lnSpc>
              <a:spcBef>
                <a:spcPts val="1000"/>
              </a:spcBef>
              <a:spcAft>
                <a:spcPts val="0"/>
              </a:spcAft>
              <a:buClr>
                <a:schemeClr val="dk1"/>
              </a:buClr>
              <a:buSzPts val="3900"/>
              <a:buNone/>
            </a:pPr>
            <a:r>
              <a:t/>
            </a:r>
            <a:endParaRPr sz="3900">
              <a:solidFill>
                <a:srgbClr val="59C5BF"/>
              </a:solidFill>
            </a:endParaRPr>
          </a:p>
          <a:p>
            <a:pPr indent="0" lvl="0" marL="0" rtl="0" algn="ctr">
              <a:lnSpc>
                <a:spcPct val="90000"/>
              </a:lnSpc>
              <a:spcBef>
                <a:spcPts val="1000"/>
              </a:spcBef>
              <a:spcAft>
                <a:spcPts val="0"/>
              </a:spcAft>
              <a:buClr>
                <a:srgbClr val="59C5BF"/>
              </a:buClr>
              <a:buSzPts val="2000"/>
              <a:buNone/>
            </a:pPr>
            <a:r>
              <a:rPr lang="en-US" sz="2000">
                <a:solidFill>
                  <a:srgbClr val="59C5BF"/>
                </a:solidFill>
              </a:rPr>
              <a:t>Auto Trader is renowned for its transformation from a traditional business into a 100% digital business. We did this through making bold decisions and great teamwork. Our tech and data expertise make us one of the UK’s leading companies and we were named one of the Sunday Times Top 100 Best Companies to Work For in 2018. We’re not simply a website that allows people to buy and sell vehicles. Through the evolution of our digital platforms and innovative data products we make the process of buying and selling cars easier for consumers, retailers and manufacturers.</a:t>
            </a:r>
            <a:endParaRPr sz="2000">
              <a:solidFill>
                <a:srgbClr val="59C5BF"/>
              </a:solidFill>
            </a:endParaRPr>
          </a:p>
          <a:p>
            <a:pPr indent="0" lvl="0" marL="0" rtl="0" algn="ctr">
              <a:lnSpc>
                <a:spcPct val="90000"/>
              </a:lnSpc>
              <a:spcBef>
                <a:spcPts val="1000"/>
              </a:spcBef>
              <a:spcAft>
                <a:spcPts val="0"/>
              </a:spcAft>
              <a:buClr>
                <a:schemeClr val="dk1"/>
              </a:buClr>
              <a:buSzPts val="2000"/>
              <a:buNone/>
            </a:pPr>
            <a:r>
              <a:t/>
            </a:r>
            <a:endParaRPr sz="2000">
              <a:solidFill>
                <a:srgbClr val="59C5BF"/>
              </a:solidFill>
            </a:endParaRPr>
          </a:p>
          <a:p>
            <a:pPr indent="0" lvl="0" marL="0" rtl="0" algn="ctr">
              <a:lnSpc>
                <a:spcPct val="90000"/>
              </a:lnSpc>
              <a:spcBef>
                <a:spcPts val="1000"/>
              </a:spcBef>
              <a:spcAft>
                <a:spcPts val="0"/>
              </a:spcAft>
              <a:buClr>
                <a:srgbClr val="59C5BF"/>
              </a:buClr>
              <a:buSzPts val="2000"/>
              <a:buNone/>
            </a:pPr>
            <a:r>
              <a:rPr lang="en-US" sz="2000">
                <a:solidFill>
                  <a:srgbClr val="59C5BF"/>
                </a:solidFill>
              </a:rPr>
              <a:t>Your task is to do the same!</a:t>
            </a:r>
            <a:endParaRPr/>
          </a:p>
        </p:txBody>
      </p:sp>
      <p:pic>
        <p:nvPicPr>
          <p:cNvPr descr="A picture containing drawing, plate&#10;&#10;Description automatically generated" id="96" name="Google Shape;96;p2"/>
          <p:cNvPicPr preferRelativeResize="0"/>
          <p:nvPr/>
        </p:nvPicPr>
        <p:blipFill rotWithShape="1">
          <a:blip r:embed="rId3">
            <a:alphaModFix/>
          </a:blip>
          <a:srcRect b="0" l="0" r="0" t="0"/>
          <a:stretch/>
        </p:blipFill>
        <p:spPr>
          <a:xfrm>
            <a:off x="8801100" y="6215062"/>
            <a:ext cx="3276600" cy="596900"/>
          </a:xfrm>
          <a:prstGeom prst="rect">
            <a:avLst/>
          </a:prstGeom>
          <a:noFill/>
          <a:ln>
            <a:noFill/>
          </a:ln>
        </p:spPr>
      </p:pic>
      <p:pic>
        <p:nvPicPr>
          <p:cNvPr descr="A close up of a logo&#10;&#10;Description automatically generated" id="97" name="Google Shape;97;p2"/>
          <p:cNvPicPr preferRelativeResize="0"/>
          <p:nvPr/>
        </p:nvPicPr>
        <p:blipFill rotWithShape="1">
          <a:blip r:embed="rId4">
            <a:alphaModFix/>
          </a:blip>
          <a:srcRect b="0" l="0" r="0" t="0"/>
          <a:stretch/>
        </p:blipFill>
        <p:spPr>
          <a:xfrm>
            <a:off x="10579100" y="0"/>
            <a:ext cx="1612900" cy="1536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pic>
        <p:nvPicPr>
          <p:cNvPr descr="A picture containing drawing&#10;&#10;Description automatically generated" id="267" name="Google Shape;267;p20"/>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68" name="Google Shape;268;p20"/>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69" name="Google Shape;269;p20"/>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70" name="Google Shape;270;p20"/>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Your digital profile</a:t>
            </a:r>
            <a:endParaRPr/>
          </a:p>
        </p:txBody>
      </p:sp>
      <p:sp>
        <p:nvSpPr>
          <p:cNvPr id="271" name="Google Shape;271;p20"/>
          <p:cNvSpPr txBox="1"/>
          <p:nvPr/>
        </p:nvSpPr>
        <p:spPr>
          <a:xfrm>
            <a:off x="295773" y="1331973"/>
            <a:ext cx="984608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Now that you’ve been through each of the six tasks, it’s time to spend a bit of time reflecting on your own strengths.</a:t>
            </a:r>
            <a:endParaRPr/>
          </a:p>
        </p:txBody>
      </p:sp>
      <p:sp>
        <p:nvSpPr>
          <p:cNvPr id="272" name="Google Shape;272;p20"/>
          <p:cNvSpPr txBox="1"/>
          <p:nvPr/>
        </p:nvSpPr>
        <p:spPr>
          <a:xfrm>
            <a:off x="295773" y="2262290"/>
            <a:ext cx="11776778"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You’ve identified the skills that are important for each of the roles you’ve played. But what about you? Which of those skills do you think you have? As you went through the tasks did you find skills you hadn’t thought you had before?</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Looking again at the Digital Styles sheet, identify five of the skills you have. Once you’ve done that check the next two slides to see what that means for you digital profile.</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pic>
        <p:nvPicPr>
          <p:cNvPr descr="A picture containing drawing&#10;&#10;Description automatically generated" id="277" name="Google Shape;277;p21"/>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78" name="Google Shape;278;p21"/>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79" name="Google Shape;279;p21"/>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80" name="Google Shape;280;p21"/>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Your digital profile</a:t>
            </a:r>
            <a:endParaRPr/>
          </a:p>
        </p:txBody>
      </p:sp>
      <p:sp>
        <p:nvSpPr>
          <p:cNvPr id="281" name="Google Shape;281;p21"/>
          <p:cNvSpPr txBox="1"/>
          <p:nvPr/>
        </p:nvSpPr>
        <p:spPr>
          <a:xfrm>
            <a:off x="414338" y="1655026"/>
            <a:ext cx="11776778"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FFDA66"/>
                </a:highlight>
                <a:latin typeface="Calibri"/>
                <a:ea typeface="Calibri"/>
                <a:cs typeface="Calibri"/>
                <a:sym typeface="Calibri"/>
              </a:rPr>
              <a:t>Includer/Team work section</a:t>
            </a:r>
            <a:r>
              <a:rPr lang="en-US" sz="2000">
                <a:solidFill>
                  <a:schemeClr val="dk1"/>
                </a:solidFill>
                <a:latin typeface="Calibri"/>
                <a:ea typeface="Calibri"/>
                <a:cs typeface="Calibri"/>
                <a:sym typeface="Calibri"/>
              </a:rPr>
              <a:t>: Design Lead, Sales &amp; Marketing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02AEEE"/>
                </a:highlight>
                <a:latin typeface="Calibri"/>
                <a:ea typeface="Calibri"/>
                <a:cs typeface="Calibri"/>
                <a:sym typeface="Calibri"/>
              </a:rPr>
              <a:t>Planning and Organization section</a:t>
            </a:r>
            <a:r>
              <a:rPr lang="en-US" sz="2000">
                <a:solidFill>
                  <a:schemeClr val="dk1"/>
                </a:solidFill>
                <a:latin typeface="Calibri"/>
                <a:ea typeface="Calibri"/>
                <a:cs typeface="Calibri"/>
                <a:sym typeface="Calibri"/>
              </a:rPr>
              <a:t>: Product &amp; Delivery Lead, Sales &amp; Marketing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EC7C31"/>
                </a:highlight>
                <a:latin typeface="Calibri"/>
                <a:ea typeface="Calibri"/>
                <a:cs typeface="Calibri"/>
                <a:sym typeface="Calibri"/>
              </a:rPr>
              <a:t>Commercial/Strategic section</a:t>
            </a:r>
            <a:r>
              <a:rPr lang="en-US" sz="2000">
                <a:solidFill>
                  <a:schemeClr val="dk1"/>
                </a:solidFill>
                <a:latin typeface="Calibri"/>
                <a:ea typeface="Calibri"/>
                <a:cs typeface="Calibri"/>
                <a:sym typeface="Calibri"/>
              </a:rPr>
              <a:t>: Product &amp; Delivery Lead, Sales &amp; Marketing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lt1"/>
                </a:solidFill>
                <a:highlight>
                  <a:srgbClr val="FF0000"/>
                </a:highlight>
                <a:latin typeface="Calibri"/>
                <a:ea typeface="Calibri"/>
                <a:cs typeface="Calibri"/>
                <a:sym typeface="Calibri"/>
              </a:rPr>
              <a:t>Curious section</a:t>
            </a:r>
            <a:r>
              <a:rPr lang="en-US" sz="2000">
                <a:solidFill>
                  <a:schemeClr val="dk1"/>
                </a:solidFill>
                <a:latin typeface="Calibri"/>
                <a:ea typeface="Calibri"/>
                <a:cs typeface="Calibri"/>
                <a:sym typeface="Calibri"/>
              </a:rPr>
              <a:t>: Design Lead, UX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C0C0C0"/>
                </a:highlight>
                <a:latin typeface="Calibri"/>
                <a:ea typeface="Calibri"/>
                <a:cs typeface="Calibri"/>
                <a:sym typeface="Calibri"/>
              </a:rPr>
              <a:t>Adapting section</a:t>
            </a:r>
            <a:r>
              <a:rPr lang="en-US" sz="2000">
                <a:solidFill>
                  <a:schemeClr val="dk1"/>
                </a:solidFill>
                <a:latin typeface="Calibri"/>
                <a:ea typeface="Calibri"/>
                <a:cs typeface="Calibri"/>
                <a:sym typeface="Calibri"/>
              </a:rPr>
              <a:t>: Tech Lead, Sales &amp; Marketing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lt1"/>
                </a:solidFill>
                <a:highlight>
                  <a:srgbClr val="000080"/>
                </a:highlight>
                <a:latin typeface="Calibri"/>
                <a:ea typeface="Calibri"/>
                <a:cs typeface="Calibri"/>
                <a:sym typeface="Calibri"/>
              </a:rPr>
              <a:t>Creative section</a:t>
            </a:r>
            <a:r>
              <a:rPr lang="en-US" sz="2000">
                <a:solidFill>
                  <a:schemeClr val="dk1"/>
                </a:solidFill>
                <a:latin typeface="Calibri"/>
                <a:ea typeface="Calibri"/>
                <a:cs typeface="Calibri"/>
                <a:sym typeface="Calibri"/>
              </a:rPr>
              <a:t>: Tech Lead, Design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pic>
        <p:nvPicPr>
          <p:cNvPr descr="A picture containing drawing&#10;&#10;Description automatically generated" id="286" name="Google Shape;286;p22"/>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87" name="Google Shape;287;p22"/>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88" name="Google Shape;288;p22"/>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89" name="Google Shape;289;p22"/>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Your digital profile continued</a:t>
            </a:r>
            <a:endParaRPr/>
          </a:p>
        </p:txBody>
      </p:sp>
      <p:sp>
        <p:nvSpPr>
          <p:cNvPr id="290" name="Google Shape;290;p22"/>
          <p:cNvSpPr txBox="1"/>
          <p:nvPr/>
        </p:nvSpPr>
        <p:spPr>
          <a:xfrm>
            <a:off x="414338" y="1217582"/>
            <a:ext cx="11600453" cy="40934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6DA845"/>
                </a:highlight>
                <a:latin typeface="Calibri"/>
                <a:ea typeface="Calibri"/>
                <a:cs typeface="Calibri"/>
                <a:sym typeface="Calibri"/>
              </a:rPr>
              <a:t>Analytical section</a:t>
            </a:r>
            <a:r>
              <a:rPr lang="en-US" sz="2000">
                <a:solidFill>
                  <a:schemeClr val="dk1"/>
                </a:solidFill>
                <a:latin typeface="Calibri"/>
                <a:ea typeface="Calibri"/>
                <a:cs typeface="Calibri"/>
                <a:sym typeface="Calibri"/>
              </a:rPr>
              <a:t>: UX Lead, Finance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FF99FF"/>
                </a:highlight>
                <a:latin typeface="Calibri"/>
                <a:ea typeface="Calibri"/>
                <a:cs typeface="Calibri"/>
                <a:sym typeface="Calibri"/>
              </a:rPr>
              <a:t>Logical section</a:t>
            </a:r>
            <a:r>
              <a:rPr lang="en-US" sz="2000">
                <a:solidFill>
                  <a:schemeClr val="dk1"/>
                </a:solidFill>
                <a:latin typeface="Calibri"/>
                <a:ea typeface="Calibri"/>
                <a:cs typeface="Calibri"/>
                <a:sym typeface="Calibri"/>
              </a:rPr>
              <a:t>: Tech Lead, Finance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7030A0"/>
                </a:highlight>
                <a:latin typeface="Calibri"/>
                <a:ea typeface="Calibri"/>
                <a:cs typeface="Calibri"/>
                <a:sym typeface="Calibri"/>
              </a:rPr>
              <a:t>Learning section</a:t>
            </a:r>
            <a:r>
              <a:rPr lang="en-US" sz="2000">
                <a:solidFill>
                  <a:schemeClr val="dk1"/>
                </a:solidFill>
                <a:latin typeface="Calibri"/>
                <a:ea typeface="Calibri"/>
                <a:cs typeface="Calibri"/>
                <a:sym typeface="Calibri"/>
              </a:rPr>
              <a:t>: Tech Lead, Finance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FF0000"/>
                </a:highlight>
                <a:latin typeface="Calibri"/>
                <a:ea typeface="Calibri"/>
                <a:cs typeface="Calibri"/>
                <a:sym typeface="Calibri"/>
              </a:rPr>
              <a:t>Communication section</a:t>
            </a:r>
            <a:r>
              <a:rPr lang="en-US" sz="2000">
                <a:solidFill>
                  <a:schemeClr val="dk1"/>
                </a:solidFill>
                <a:latin typeface="Calibri"/>
                <a:ea typeface="Calibri"/>
                <a:cs typeface="Calibri"/>
                <a:sym typeface="Calibri"/>
              </a:rPr>
              <a:t>: Product &amp; Delivery Lead, Finance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Mostly skills in the </a:t>
            </a:r>
            <a:r>
              <a:rPr lang="en-US" sz="2000">
                <a:solidFill>
                  <a:schemeClr val="dk1"/>
                </a:solidFill>
                <a:highlight>
                  <a:srgbClr val="FFFF00"/>
                </a:highlight>
                <a:latin typeface="Calibri"/>
                <a:ea typeface="Calibri"/>
                <a:cs typeface="Calibri"/>
                <a:sym typeface="Calibri"/>
              </a:rPr>
              <a:t>Customer section</a:t>
            </a:r>
            <a:r>
              <a:rPr lang="en-US" sz="2000">
                <a:solidFill>
                  <a:schemeClr val="dk1"/>
                </a:solidFill>
                <a:latin typeface="Calibri"/>
                <a:ea typeface="Calibri"/>
                <a:cs typeface="Calibri"/>
                <a:sym typeface="Calibri"/>
              </a:rPr>
              <a:t>: UX Lead, Design Lead</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Thinking about the role or roles that you share skills with, what did you particularly enjoy about playing that role?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pic>
        <p:nvPicPr>
          <p:cNvPr descr="A picture containing drawing&#10;&#10;Description automatically generated" id="295" name="Google Shape;295;p23"/>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296" name="Google Shape;296;p23"/>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297" name="Google Shape;297;p23"/>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298" name="Google Shape;298;p23"/>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Your digital profile continued</a:t>
            </a:r>
            <a:endParaRPr/>
          </a:p>
        </p:txBody>
      </p:sp>
      <p:sp>
        <p:nvSpPr>
          <p:cNvPr id="299" name="Google Shape;299;p23"/>
          <p:cNvSpPr txBox="1"/>
          <p:nvPr/>
        </p:nvSpPr>
        <p:spPr>
          <a:xfrm>
            <a:off x="414338" y="1371600"/>
            <a:ext cx="9547079" cy="466127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000">
                <a:solidFill>
                  <a:schemeClr val="dk1"/>
                </a:solidFill>
                <a:latin typeface="Calibri"/>
                <a:ea typeface="Calibri"/>
                <a:cs typeface="Calibri"/>
                <a:sym typeface="Calibri"/>
              </a:rPr>
              <a:t>You can research more about the roles by visiting some of the following.</a:t>
            </a:r>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Website: </a:t>
            </a:r>
            <a:r>
              <a:rPr lang="en-US" sz="2000" u="sng">
                <a:solidFill>
                  <a:schemeClr val="dk1"/>
                </a:solidFill>
                <a:latin typeface="Calibri"/>
                <a:ea typeface="Calibri"/>
                <a:cs typeface="Calibri"/>
                <a:sym typeface="Calibri"/>
                <a:hlinkClick r:id="rId6"/>
              </a:rPr>
              <a:t>https://www.autotrader.co.uk/</a:t>
            </a:r>
            <a:endParaRPr sz="20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Careers: </a:t>
            </a:r>
            <a:r>
              <a:rPr lang="en-US" sz="2000" u="sng">
                <a:solidFill>
                  <a:schemeClr val="dk1"/>
                </a:solidFill>
                <a:latin typeface="Calibri"/>
                <a:ea typeface="Calibri"/>
                <a:cs typeface="Calibri"/>
                <a:sym typeface="Calibri"/>
                <a:hlinkClick r:id="rId7"/>
              </a:rPr>
              <a:t>https://careers.autotrader.co.uk/</a:t>
            </a:r>
            <a:endParaRPr sz="20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Twitter: </a:t>
            </a:r>
            <a:r>
              <a:rPr lang="en-US" sz="2000" u="sng">
                <a:solidFill>
                  <a:schemeClr val="dk1"/>
                </a:solidFill>
                <a:latin typeface="Calibri"/>
                <a:ea typeface="Calibri"/>
                <a:cs typeface="Calibri"/>
                <a:sym typeface="Calibri"/>
                <a:hlinkClick r:id="rId8"/>
              </a:rPr>
              <a:t>@AutoTraderLife</a:t>
            </a:r>
            <a:endParaRPr sz="20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Instagram: @autotrader_life</a:t>
            </a:r>
            <a:endParaRPr sz="20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Vimeo: Auto Trader Life</a:t>
            </a:r>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Linked in: Auto Trader UK</a:t>
            </a:r>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Facebook: @autotraderlife</a:t>
            </a:r>
            <a:endParaRPr sz="20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Glassdoor: Auto Trader UK</a:t>
            </a:r>
            <a:endParaRPr/>
          </a:p>
          <a:p>
            <a:pPr indent="0" lvl="0" marL="0" marR="0" rtl="0" algn="l">
              <a:lnSpc>
                <a:spcPct val="150000"/>
              </a:lnSpc>
              <a:spcBef>
                <a:spcPts val="0"/>
              </a:spcBef>
              <a:spcAft>
                <a:spcPts val="0"/>
              </a:spcAft>
              <a:buNone/>
            </a:pPr>
            <a:r>
              <a:t/>
            </a:r>
            <a:endParaRPr sz="20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C455F"/>
        </a:solidFill>
      </p:bgPr>
    </p:bg>
    <p:spTree>
      <p:nvGrpSpPr>
        <p:cNvPr id="101" name="Shape 101"/>
        <p:cNvGrpSpPr/>
        <p:nvPr/>
      </p:nvGrpSpPr>
      <p:grpSpPr>
        <a:xfrm>
          <a:off x="0" y="0"/>
          <a:ext cx="0" cy="0"/>
          <a:chOff x="0" y="0"/>
          <a:chExt cx="0" cy="0"/>
        </a:xfrm>
      </p:grpSpPr>
      <p:sp>
        <p:nvSpPr>
          <p:cNvPr id="102" name="Google Shape;102;p3"/>
          <p:cNvSpPr txBox="1"/>
          <p:nvPr>
            <p:ph idx="1" type="subTitle"/>
          </p:nvPr>
        </p:nvSpPr>
        <p:spPr>
          <a:xfrm>
            <a:off x="257175" y="300038"/>
            <a:ext cx="11657734" cy="639170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59C5BF"/>
              </a:buClr>
              <a:buSzPts val="5400"/>
              <a:buNone/>
            </a:pPr>
            <a:r>
              <a:rPr lang="en-US" sz="5400">
                <a:solidFill>
                  <a:srgbClr val="59C5BF"/>
                </a:solidFill>
              </a:rPr>
              <a:t>The Honey Bee Bakery</a:t>
            </a:r>
            <a:endParaRPr sz="3900">
              <a:solidFill>
                <a:srgbClr val="59C5BF"/>
              </a:solidFill>
            </a:endParaRPr>
          </a:p>
          <a:p>
            <a:pPr indent="0" lvl="0" marL="0" rtl="0" algn="l">
              <a:lnSpc>
                <a:spcPct val="90000"/>
              </a:lnSpc>
              <a:spcBef>
                <a:spcPts val="1000"/>
              </a:spcBef>
              <a:spcAft>
                <a:spcPts val="0"/>
              </a:spcAft>
              <a:buClr>
                <a:schemeClr val="dk1"/>
              </a:buClr>
              <a:buSzPts val="2000"/>
              <a:buNone/>
            </a:pPr>
            <a:r>
              <a:t/>
            </a:r>
            <a:endParaRPr sz="2000">
              <a:solidFill>
                <a:srgbClr val="59C5BF"/>
              </a:solidFill>
            </a:endParaRPr>
          </a:p>
          <a:p>
            <a:pPr indent="0" lvl="0" marL="0" rtl="0" algn="l">
              <a:lnSpc>
                <a:spcPct val="90000"/>
              </a:lnSpc>
              <a:spcBef>
                <a:spcPts val="1000"/>
              </a:spcBef>
              <a:spcAft>
                <a:spcPts val="0"/>
              </a:spcAft>
              <a:buClr>
                <a:srgbClr val="59C5BF"/>
              </a:buClr>
              <a:buSzPts val="2000"/>
              <a:buNone/>
            </a:pPr>
            <a:r>
              <a:rPr lang="en-US" sz="2000">
                <a:solidFill>
                  <a:srgbClr val="59C5BF"/>
                </a:solidFill>
              </a:rPr>
              <a:t>The business started small and has grown to now have a number of different shops and outlets across Greater Manchester. </a:t>
            </a:r>
            <a:endParaRPr/>
          </a:p>
          <a:p>
            <a:pPr indent="0" lvl="0" marL="0" rtl="0" algn="l">
              <a:lnSpc>
                <a:spcPct val="90000"/>
              </a:lnSpc>
              <a:spcBef>
                <a:spcPts val="1000"/>
              </a:spcBef>
              <a:spcAft>
                <a:spcPts val="0"/>
              </a:spcAft>
              <a:buClr>
                <a:srgbClr val="59C5BF"/>
              </a:buClr>
              <a:buSzPts val="2000"/>
              <a:buNone/>
            </a:pPr>
            <a:r>
              <a:rPr lang="en-US" sz="2000">
                <a:solidFill>
                  <a:srgbClr val="59C5BF"/>
                </a:solidFill>
              </a:rPr>
              <a:t>The bakery has won many awards (Best Cup Cake 2019, Ultimate Pasty Challenge, and Crunchiest Biscuit 2018 to name a few). They have had plenty of sales success, with a loyal customer base across their high street stores. </a:t>
            </a:r>
            <a:endParaRPr/>
          </a:p>
        </p:txBody>
      </p:sp>
      <p:pic>
        <p:nvPicPr>
          <p:cNvPr descr="A picture containing drawing, plate&#10;&#10;Description automatically generated" id="103" name="Google Shape;103;p3"/>
          <p:cNvPicPr preferRelativeResize="0"/>
          <p:nvPr/>
        </p:nvPicPr>
        <p:blipFill rotWithShape="1">
          <a:blip r:embed="rId3">
            <a:alphaModFix/>
          </a:blip>
          <a:srcRect b="0" l="0" r="0" t="0"/>
          <a:stretch/>
        </p:blipFill>
        <p:spPr>
          <a:xfrm>
            <a:off x="8801100" y="6215062"/>
            <a:ext cx="3276600" cy="596900"/>
          </a:xfrm>
          <a:prstGeom prst="rect">
            <a:avLst/>
          </a:prstGeom>
          <a:noFill/>
          <a:ln>
            <a:noFill/>
          </a:ln>
        </p:spPr>
      </p:pic>
      <p:pic>
        <p:nvPicPr>
          <p:cNvPr descr="A close up of a logo&#10;&#10;Description automatically generated" id="104" name="Google Shape;104;p3"/>
          <p:cNvPicPr preferRelativeResize="0"/>
          <p:nvPr/>
        </p:nvPicPr>
        <p:blipFill rotWithShape="1">
          <a:blip r:embed="rId4">
            <a:alphaModFix/>
          </a:blip>
          <a:srcRect b="0" l="0" r="0" t="0"/>
          <a:stretch/>
        </p:blipFill>
        <p:spPr>
          <a:xfrm>
            <a:off x="10579100" y="0"/>
            <a:ext cx="1612900" cy="1536700"/>
          </a:xfrm>
          <a:prstGeom prst="rect">
            <a:avLst/>
          </a:prstGeom>
          <a:noFill/>
          <a:ln>
            <a:noFill/>
          </a:ln>
        </p:spPr>
      </p:pic>
      <p:graphicFrame>
        <p:nvGraphicFramePr>
          <p:cNvPr id="105" name="Google Shape;105;p3"/>
          <p:cNvGraphicFramePr/>
          <p:nvPr/>
        </p:nvGraphicFramePr>
        <p:xfrm>
          <a:off x="398501" y="3322854"/>
          <a:ext cx="3000000" cy="3000000"/>
        </p:xfrm>
        <a:graphic>
          <a:graphicData uri="http://schemas.openxmlformats.org/drawingml/2006/table">
            <a:tbl>
              <a:tblPr bandRow="1" firstRow="1">
                <a:noFill/>
                <a:tableStyleId>{4B854495-CBA6-4E04-BFD7-D78BE8BF57D6}</a:tableStyleId>
              </a:tblPr>
              <a:tblGrid>
                <a:gridCol w="11375075"/>
              </a:tblGrid>
              <a:tr h="370850">
                <a:tc>
                  <a:txBody>
                    <a:bodyPr/>
                    <a:lstStyle/>
                    <a:p>
                      <a:pPr indent="0" lvl="0" marL="0" marR="0" rtl="0" algn="l">
                        <a:spcBef>
                          <a:spcPts val="0"/>
                        </a:spcBef>
                        <a:spcAft>
                          <a:spcPts val="0"/>
                        </a:spcAft>
                        <a:buNone/>
                      </a:pPr>
                      <a:r>
                        <a:rPr b="1" lang="en-US" sz="1800" u="none" cap="none" strike="noStrike">
                          <a:solidFill>
                            <a:srgbClr val="3C455F"/>
                          </a:solidFill>
                        </a:rPr>
                        <a:t>The Future of the bakery</a:t>
                      </a:r>
                      <a:endParaRPr/>
                    </a:p>
                    <a:p>
                      <a:pPr indent="0" lvl="0" marL="0" marR="0" rtl="0" algn="l">
                        <a:spcBef>
                          <a:spcPts val="0"/>
                        </a:spcBef>
                        <a:spcAft>
                          <a:spcPts val="0"/>
                        </a:spcAft>
                        <a:buNone/>
                      </a:pPr>
                      <a:r>
                        <a:t/>
                      </a:r>
                      <a:endParaRPr b="0" sz="1800" u="none" cap="none" strike="noStrike">
                        <a:solidFill>
                          <a:srgbClr val="3C455F"/>
                        </a:solidFill>
                      </a:endParaRPr>
                    </a:p>
                    <a:p>
                      <a:pPr indent="0" lvl="0" marL="0" marR="0" rtl="0" algn="l">
                        <a:spcBef>
                          <a:spcPts val="0"/>
                        </a:spcBef>
                        <a:spcAft>
                          <a:spcPts val="0"/>
                        </a:spcAft>
                        <a:buNone/>
                      </a:pPr>
                      <a:r>
                        <a:rPr b="0" lang="en-US" sz="1800" u="none" cap="none" strike="noStrike">
                          <a:solidFill>
                            <a:srgbClr val="3C455F"/>
                          </a:solidFill>
                        </a:rPr>
                        <a:t>To start their digital journey the bakery are looking to set up an online business as well as keeping their high street stores. They are expecting to attract new customers and increase sales with existing customers who may want to have treats delivered as a gift for friends and family. </a:t>
                      </a:r>
                      <a:endParaRPr/>
                    </a:p>
                    <a:p>
                      <a:pPr indent="0" lvl="0" marL="0" marR="0" rtl="0" algn="l">
                        <a:spcBef>
                          <a:spcPts val="0"/>
                        </a:spcBef>
                        <a:spcAft>
                          <a:spcPts val="0"/>
                        </a:spcAft>
                        <a:buNone/>
                      </a:pPr>
                      <a:r>
                        <a:rPr b="0" lang="en-US" sz="1800" u="none" cap="none" strike="noStrike">
                          <a:solidFill>
                            <a:srgbClr val="3C455F"/>
                          </a:solidFill>
                        </a:rPr>
                        <a:t>Don’t worry about the cakes and treats. The bakery has already recruited new bakers and they’re currently testing new and exciting recipes that will travel well.</a:t>
                      </a:r>
                      <a:endParaRPr/>
                    </a:p>
                    <a:p>
                      <a:pPr indent="0" lvl="0" marL="0" marR="0" rtl="0" algn="l">
                        <a:spcBef>
                          <a:spcPts val="0"/>
                        </a:spcBef>
                        <a:spcAft>
                          <a:spcPts val="0"/>
                        </a:spcAft>
                        <a:buNone/>
                      </a:pPr>
                      <a:r>
                        <a:t/>
                      </a:r>
                      <a:endParaRPr b="0" sz="1800">
                        <a:solidFill>
                          <a:srgbClr val="3C455F"/>
                        </a:solidFill>
                      </a:endParaRPr>
                    </a:p>
                  </a:txBody>
                  <a:tcPr marT="45725" marB="45725" marR="91450" marL="914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C455F"/>
        </a:solidFill>
      </p:bgPr>
    </p:bg>
    <p:spTree>
      <p:nvGrpSpPr>
        <p:cNvPr id="109" name="Shape 109"/>
        <p:cNvGrpSpPr/>
        <p:nvPr/>
      </p:nvGrpSpPr>
      <p:grpSpPr>
        <a:xfrm>
          <a:off x="0" y="0"/>
          <a:ext cx="0" cy="0"/>
          <a:chOff x="0" y="0"/>
          <a:chExt cx="0" cy="0"/>
        </a:xfrm>
      </p:grpSpPr>
      <p:sp>
        <p:nvSpPr>
          <p:cNvPr id="110" name="Google Shape;110;p4"/>
          <p:cNvSpPr txBox="1"/>
          <p:nvPr>
            <p:ph idx="1" type="subTitle"/>
          </p:nvPr>
        </p:nvSpPr>
        <p:spPr>
          <a:xfrm>
            <a:off x="257175" y="300038"/>
            <a:ext cx="11657734" cy="639170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59C5BF"/>
              </a:buClr>
              <a:buSzPts val="5400"/>
              <a:buNone/>
            </a:pPr>
            <a:r>
              <a:rPr lang="en-US" sz="5400">
                <a:solidFill>
                  <a:srgbClr val="59C5BF"/>
                </a:solidFill>
              </a:rPr>
              <a:t>The Honey Bee Bakery: Your Task</a:t>
            </a:r>
            <a:endParaRPr sz="3900">
              <a:solidFill>
                <a:srgbClr val="59C5BF"/>
              </a:solidFill>
            </a:endParaRPr>
          </a:p>
          <a:p>
            <a:pPr indent="0" lvl="0" marL="0" rtl="0" algn="l">
              <a:lnSpc>
                <a:spcPct val="90000"/>
              </a:lnSpc>
              <a:spcBef>
                <a:spcPts val="1000"/>
              </a:spcBef>
              <a:spcAft>
                <a:spcPts val="0"/>
              </a:spcAft>
              <a:buClr>
                <a:srgbClr val="59C5BF"/>
              </a:buClr>
              <a:buSzPts val="2000"/>
              <a:buNone/>
            </a:pPr>
            <a:r>
              <a:rPr lang="en-US" sz="2000">
                <a:solidFill>
                  <a:srgbClr val="59C5BF"/>
                </a:solidFill>
              </a:rPr>
              <a:t>You work for Honey Bee Bakery. </a:t>
            </a:r>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You will take on the role of each of the six team leaders within the new digital department of the business in turn. </a:t>
            </a:r>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As you take on the responsibilities for each business area you will have tasks to complete. The different areas will need to work together to go ‘digital’ over the next 12 months.</a:t>
            </a:r>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The tasks that you undertake will span the various business areas, from designing user research studies to deciding on what marketing Honey Bee Bakery should use to tell people about the new online business.</a:t>
            </a:r>
            <a:endParaRPr sz="2000">
              <a:solidFill>
                <a:srgbClr val="59C5BF"/>
              </a:solidFill>
            </a:endParaRPr>
          </a:p>
          <a:p>
            <a:pPr indent="-342900" lvl="0" marL="342900" rtl="0" algn="l">
              <a:lnSpc>
                <a:spcPct val="90000"/>
              </a:lnSpc>
              <a:spcBef>
                <a:spcPts val="1000"/>
              </a:spcBef>
              <a:spcAft>
                <a:spcPts val="0"/>
              </a:spcAft>
              <a:buClr>
                <a:srgbClr val="59C5BF"/>
              </a:buClr>
              <a:buSzPts val="2000"/>
              <a:buChar char="•"/>
            </a:pPr>
            <a:r>
              <a:rPr lang="en-US" sz="2000">
                <a:solidFill>
                  <a:srgbClr val="59C5BF"/>
                </a:solidFill>
              </a:rPr>
              <a:t>There are examples of the following </a:t>
            </a:r>
            <a:r>
              <a:rPr lang="en-US" sz="2000">
                <a:solidFill>
                  <a:srgbClr val="59C5BF"/>
                </a:solidFill>
              </a:rPr>
              <a:t>documents</a:t>
            </a:r>
            <a:r>
              <a:rPr lang="en-US" sz="2000">
                <a:solidFill>
                  <a:srgbClr val="59C5BF"/>
                </a:solidFill>
              </a:rPr>
              <a:t> to help you understand what to do: </a:t>
            </a:r>
            <a:endParaRPr sz="2000">
              <a:solidFill>
                <a:srgbClr val="59C5BF"/>
              </a:solidFill>
            </a:endParaRPr>
          </a:p>
          <a:p>
            <a:pPr indent="0" lvl="0" marL="914400" rtl="0" algn="l">
              <a:lnSpc>
                <a:spcPct val="90000"/>
              </a:lnSpc>
              <a:spcBef>
                <a:spcPts val="1000"/>
              </a:spcBef>
              <a:spcAft>
                <a:spcPts val="0"/>
              </a:spcAft>
              <a:buNone/>
            </a:pPr>
            <a:r>
              <a:rPr lang="en-US" sz="2000">
                <a:solidFill>
                  <a:srgbClr val="59C5BF"/>
                </a:solidFill>
              </a:rPr>
              <a:t>- Expense Request Form Template</a:t>
            </a:r>
            <a:endParaRPr sz="2000">
              <a:solidFill>
                <a:srgbClr val="59C5BF"/>
              </a:solidFill>
            </a:endParaRPr>
          </a:p>
          <a:p>
            <a:pPr indent="0" lvl="0" marL="914400" rtl="0" algn="l">
              <a:lnSpc>
                <a:spcPct val="90000"/>
              </a:lnSpc>
              <a:spcBef>
                <a:spcPts val="1000"/>
              </a:spcBef>
              <a:spcAft>
                <a:spcPts val="0"/>
              </a:spcAft>
              <a:buNone/>
            </a:pPr>
            <a:r>
              <a:rPr lang="en-US" sz="2000">
                <a:solidFill>
                  <a:srgbClr val="59C5BF"/>
                </a:solidFill>
              </a:rPr>
              <a:t>- Research Plan Example</a:t>
            </a:r>
            <a:endParaRPr sz="2000">
              <a:solidFill>
                <a:srgbClr val="59C5BF"/>
              </a:solidFill>
            </a:endParaRPr>
          </a:p>
          <a:p>
            <a:pPr indent="0" lvl="0" marL="914400" rtl="0" algn="l">
              <a:lnSpc>
                <a:spcPct val="90000"/>
              </a:lnSpc>
              <a:spcBef>
                <a:spcPts val="1000"/>
              </a:spcBef>
              <a:spcAft>
                <a:spcPts val="0"/>
              </a:spcAft>
              <a:buNone/>
            </a:pPr>
            <a:r>
              <a:rPr lang="en-US" sz="2000">
                <a:solidFill>
                  <a:srgbClr val="59C5BF"/>
                </a:solidFill>
              </a:rPr>
              <a:t>- User Journey Example</a:t>
            </a:r>
            <a:endParaRPr sz="2000">
              <a:solidFill>
                <a:srgbClr val="59C5BF"/>
              </a:solidFill>
            </a:endParaRPr>
          </a:p>
          <a:p>
            <a:pPr indent="0" lvl="0" marL="914400" rtl="0" algn="l">
              <a:lnSpc>
                <a:spcPct val="90000"/>
              </a:lnSpc>
              <a:spcBef>
                <a:spcPts val="1000"/>
              </a:spcBef>
              <a:spcAft>
                <a:spcPts val="0"/>
              </a:spcAft>
              <a:buNone/>
            </a:pPr>
            <a:r>
              <a:rPr lang="en-US" sz="2000">
                <a:solidFill>
                  <a:srgbClr val="59C5BF"/>
                </a:solidFill>
              </a:rPr>
              <a:t>- Marketing Campaign Example</a:t>
            </a:r>
            <a:endParaRPr sz="2000">
              <a:solidFill>
                <a:srgbClr val="59C5BF"/>
              </a:solidFill>
            </a:endParaRPr>
          </a:p>
          <a:p>
            <a:pPr indent="0" lvl="0" marL="0" rtl="0" algn="l">
              <a:lnSpc>
                <a:spcPct val="90000"/>
              </a:lnSpc>
              <a:spcBef>
                <a:spcPts val="1000"/>
              </a:spcBef>
              <a:spcAft>
                <a:spcPts val="0"/>
              </a:spcAft>
              <a:buClr>
                <a:schemeClr val="dk1"/>
              </a:buClr>
              <a:buSzPts val="2000"/>
              <a:buNone/>
            </a:pPr>
            <a:r>
              <a:t/>
            </a:r>
            <a:endParaRPr sz="2000">
              <a:solidFill>
                <a:srgbClr val="59C5BF"/>
              </a:solidFill>
            </a:endParaRPr>
          </a:p>
        </p:txBody>
      </p:sp>
      <p:pic>
        <p:nvPicPr>
          <p:cNvPr descr="A picture containing drawing, plate&#10;&#10;Description automatically generated" id="111" name="Google Shape;111;p4"/>
          <p:cNvPicPr preferRelativeResize="0"/>
          <p:nvPr/>
        </p:nvPicPr>
        <p:blipFill rotWithShape="1">
          <a:blip r:embed="rId3">
            <a:alphaModFix/>
          </a:blip>
          <a:srcRect b="0" l="0" r="0" t="0"/>
          <a:stretch/>
        </p:blipFill>
        <p:spPr>
          <a:xfrm>
            <a:off x="8801100" y="6215062"/>
            <a:ext cx="3276600" cy="596900"/>
          </a:xfrm>
          <a:prstGeom prst="rect">
            <a:avLst/>
          </a:prstGeom>
          <a:noFill/>
          <a:ln>
            <a:noFill/>
          </a:ln>
        </p:spPr>
      </p:pic>
      <p:pic>
        <p:nvPicPr>
          <p:cNvPr descr="A close up of a logo&#10;&#10;Description automatically generated" id="112" name="Google Shape;112;p4"/>
          <p:cNvPicPr preferRelativeResize="0"/>
          <p:nvPr/>
        </p:nvPicPr>
        <p:blipFill rotWithShape="1">
          <a:blip r:embed="rId4">
            <a:alphaModFix/>
          </a:blip>
          <a:srcRect b="0" l="0" r="0" t="0"/>
          <a:stretch/>
        </p:blipFill>
        <p:spPr>
          <a:xfrm>
            <a:off x="10579100" y="0"/>
            <a:ext cx="1612900" cy="1536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C455F"/>
        </a:solidFill>
      </p:bgPr>
    </p:bg>
    <p:spTree>
      <p:nvGrpSpPr>
        <p:cNvPr id="116" name="Shape 116"/>
        <p:cNvGrpSpPr/>
        <p:nvPr/>
      </p:nvGrpSpPr>
      <p:grpSpPr>
        <a:xfrm>
          <a:off x="0" y="0"/>
          <a:ext cx="0" cy="0"/>
          <a:chOff x="0" y="0"/>
          <a:chExt cx="0" cy="0"/>
        </a:xfrm>
      </p:grpSpPr>
      <p:sp>
        <p:nvSpPr>
          <p:cNvPr id="117" name="Google Shape;117;p5"/>
          <p:cNvSpPr txBox="1"/>
          <p:nvPr>
            <p:ph idx="1" type="subTitle"/>
          </p:nvPr>
        </p:nvSpPr>
        <p:spPr>
          <a:xfrm>
            <a:off x="257175" y="300038"/>
            <a:ext cx="11657734" cy="639170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59C5BF"/>
              </a:buClr>
              <a:buSzPts val="5400"/>
              <a:buNone/>
            </a:pPr>
            <a:r>
              <a:rPr lang="en-US" sz="5400">
                <a:solidFill>
                  <a:srgbClr val="59C5BF"/>
                </a:solidFill>
              </a:rPr>
              <a:t>The Honey Bee Bakery: Finances</a:t>
            </a:r>
            <a:endParaRPr sz="3900">
              <a:solidFill>
                <a:srgbClr val="59C5BF"/>
              </a:solidFill>
            </a:endParaRPr>
          </a:p>
          <a:p>
            <a:pPr indent="0" lvl="0" marL="0" rtl="0" algn="l">
              <a:lnSpc>
                <a:spcPct val="90000"/>
              </a:lnSpc>
              <a:spcBef>
                <a:spcPts val="1000"/>
              </a:spcBef>
              <a:spcAft>
                <a:spcPts val="0"/>
              </a:spcAft>
              <a:buClr>
                <a:schemeClr val="dk1"/>
              </a:buClr>
              <a:buSzPts val="2000"/>
              <a:buNone/>
            </a:pPr>
            <a:r>
              <a:t/>
            </a:r>
            <a:endParaRPr sz="2000">
              <a:solidFill>
                <a:srgbClr val="59C5BF"/>
              </a:solidFill>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As you make your way through the tasks, you’ll have the opportunity to raise expense requests.</a:t>
            </a:r>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These are for the additional items that you may require to complete or enhance your task. </a:t>
            </a:r>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Remember, funds are limited so you should only request money for expense items where they are                necessary, and the requests may well be denied. </a:t>
            </a:r>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At the end of each set of tasks there are two actions you need to take. </a:t>
            </a:r>
            <a:endParaRPr/>
          </a:p>
          <a:p>
            <a:pPr indent="-215900" lvl="0" marL="342900" rtl="0" algn="l">
              <a:lnSpc>
                <a:spcPct val="90000"/>
              </a:lnSpc>
              <a:spcBef>
                <a:spcPts val="1000"/>
              </a:spcBef>
              <a:spcAft>
                <a:spcPts val="0"/>
              </a:spcAft>
              <a:buClr>
                <a:schemeClr val="dk1"/>
              </a:buClr>
              <a:buSzPts val="2000"/>
              <a:buFont typeface="Arial"/>
              <a:buNone/>
            </a:pPr>
            <a:r>
              <a:t/>
            </a:r>
            <a:endParaRPr sz="2000">
              <a:solidFill>
                <a:srgbClr val="59C5BF"/>
              </a:solidFill>
            </a:endParaRPr>
          </a:p>
          <a:p>
            <a:pPr indent="-215900" lvl="0" marL="342900" rtl="0" algn="l">
              <a:lnSpc>
                <a:spcPct val="90000"/>
              </a:lnSpc>
              <a:spcBef>
                <a:spcPts val="1000"/>
              </a:spcBef>
              <a:spcAft>
                <a:spcPts val="0"/>
              </a:spcAft>
              <a:buClr>
                <a:schemeClr val="dk1"/>
              </a:buClr>
              <a:buSzPts val="2000"/>
              <a:buFont typeface="Arial"/>
              <a:buNone/>
            </a:pPr>
            <a:r>
              <a:t/>
            </a:r>
            <a:endParaRPr sz="2000">
              <a:solidFill>
                <a:srgbClr val="59C5BF"/>
              </a:solidFill>
            </a:endParaRPr>
          </a:p>
          <a:p>
            <a:pPr indent="-215900" lvl="0" marL="342900" rtl="0" algn="l">
              <a:lnSpc>
                <a:spcPct val="90000"/>
              </a:lnSpc>
              <a:spcBef>
                <a:spcPts val="1000"/>
              </a:spcBef>
              <a:spcAft>
                <a:spcPts val="0"/>
              </a:spcAft>
              <a:buClr>
                <a:schemeClr val="dk1"/>
              </a:buClr>
              <a:buSzPts val="2000"/>
              <a:buFont typeface="Arial"/>
              <a:buNone/>
            </a:pPr>
            <a:r>
              <a:t/>
            </a:r>
            <a:endParaRPr sz="2000">
              <a:solidFill>
                <a:srgbClr val="59C5BF"/>
              </a:solidFill>
            </a:endParaRPr>
          </a:p>
          <a:p>
            <a:pPr indent="-215900" lvl="0" marL="342900" rtl="0" algn="l">
              <a:lnSpc>
                <a:spcPct val="90000"/>
              </a:lnSpc>
              <a:spcBef>
                <a:spcPts val="1000"/>
              </a:spcBef>
              <a:spcAft>
                <a:spcPts val="0"/>
              </a:spcAft>
              <a:buClr>
                <a:schemeClr val="dk1"/>
              </a:buClr>
              <a:buSzPts val="2000"/>
              <a:buFont typeface="Arial"/>
              <a:buNone/>
            </a:pPr>
            <a:r>
              <a:t/>
            </a:r>
            <a:endParaRPr sz="2000">
              <a:solidFill>
                <a:srgbClr val="59C5BF"/>
              </a:solidFill>
            </a:endParaRPr>
          </a:p>
          <a:p>
            <a:pPr indent="-215900" lvl="0" marL="342900" rtl="0" algn="l">
              <a:lnSpc>
                <a:spcPct val="90000"/>
              </a:lnSpc>
              <a:spcBef>
                <a:spcPts val="1000"/>
              </a:spcBef>
              <a:spcAft>
                <a:spcPts val="0"/>
              </a:spcAft>
              <a:buClr>
                <a:schemeClr val="dk1"/>
              </a:buClr>
              <a:buSzPts val="2000"/>
              <a:buFont typeface="Arial"/>
              <a:buNone/>
            </a:pPr>
            <a:r>
              <a:t/>
            </a:r>
            <a:endParaRPr sz="2000">
              <a:solidFill>
                <a:srgbClr val="59C5BF"/>
              </a:solidFill>
            </a:endParaRPr>
          </a:p>
          <a:p>
            <a:pPr indent="-342900" lvl="0" marL="342900" rtl="0" algn="l">
              <a:lnSpc>
                <a:spcPct val="90000"/>
              </a:lnSpc>
              <a:spcBef>
                <a:spcPts val="1000"/>
              </a:spcBef>
              <a:spcAft>
                <a:spcPts val="0"/>
              </a:spcAft>
              <a:buClr>
                <a:srgbClr val="59C5BF"/>
              </a:buClr>
              <a:buSzPts val="2000"/>
              <a:buFont typeface="Arial"/>
              <a:buChar char="•"/>
            </a:pPr>
            <a:r>
              <a:rPr lang="en-US" sz="2000">
                <a:solidFill>
                  <a:srgbClr val="59C5BF"/>
                </a:solidFill>
              </a:rPr>
              <a:t>Don’t forget that the outcome of each task is important for the roles that you will go on to play, so make sure you keep your outputs to hand!</a:t>
            </a:r>
            <a:endParaRPr/>
          </a:p>
          <a:p>
            <a:pPr indent="0" lvl="0" marL="0" rtl="0" algn="l">
              <a:lnSpc>
                <a:spcPct val="90000"/>
              </a:lnSpc>
              <a:spcBef>
                <a:spcPts val="1000"/>
              </a:spcBef>
              <a:spcAft>
                <a:spcPts val="0"/>
              </a:spcAft>
              <a:buClr>
                <a:schemeClr val="dk1"/>
              </a:buClr>
              <a:buSzPts val="2000"/>
              <a:buNone/>
            </a:pPr>
            <a:r>
              <a:t/>
            </a:r>
            <a:endParaRPr sz="2000">
              <a:solidFill>
                <a:srgbClr val="59C5BF"/>
              </a:solidFill>
            </a:endParaRPr>
          </a:p>
          <a:p>
            <a:pPr indent="0" lvl="0" marL="0" rtl="0" algn="l">
              <a:lnSpc>
                <a:spcPct val="90000"/>
              </a:lnSpc>
              <a:spcBef>
                <a:spcPts val="1000"/>
              </a:spcBef>
              <a:spcAft>
                <a:spcPts val="0"/>
              </a:spcAft>
              <a:buClr>
                <a:schemeClr val="dk1"/>
              </a:buClr>
              <a:buSzPts val="2000"/>
              <a:buNone/>
            </a:pPr>
            <a:r>
              <a:t/>
            </a:r>
            <a:endParaRPr sz="2000">
              <a:solidFill>
                <a:srgbClr val="59C5BF"/>
              </a:solidFill>
            </a:endParaRPr>
          </a:p>
        </p:txBody>
      </p:sp>
      <p:pic>
        <p:nvPicPr>
          <p:cNvPr descr="A picture containing drawing, plate&#10;&#10;Description automatically generated" id="118" name="Google Shape;118;p5"/>
          <p:cNvPicPr preferRelativeResize="0"/>
          <p:nvPr/>
        </p:nvPicPr>
        <p:blipFill rotWithShape="1">
          <a:blip r:embed="rId3">
            <a:alphaModFix/>
          </a:blip>
          <a:srcRect b="0" l="0" r="0" t="0"/>
          <a:stretch/>
        </p:blipFill>
        <p:spPr>
          <a:xfrm>
            <a:off x="8801100" y="6215062"/>
            <a:ext cx="3276600" cy="596900"/>
          </a:xfrm>
          <a:prstGeom prst="rect">
            <a:avLst/>
          </a:prstGeom>
          <a:noFill/>
          <a:ln>
            <a:noFill/>
          </a:ln>
        </p:spPr>
      </p:pic>
      <p:pic>
        <p:nvPicPr>
          <p:cNvPr descr="A close up of a logo&#10;&#10;Description automatically generated" id="119" name="Google Shape;119;p5"/>
          <p:cNvPicPr preferRelativeResize="0"/>
          <p:nvPr/>
        </p:nvPicPr>
        <p:blipFill rotWithShape="1">
          <a:blip r:embed="rId4">
            <a:alphaModFix/>
          </a:blip>
          <a:srcRect b="0" l="0" r="0" t="0"/>
          <a:stretch/>
        </p:blipFill>
        <p:spPr>
          <a:xfrm>
            <a:off x="10579100" y="0"/>
            <a:ext cx="1612900" cy="1536700"/>
          </a:xfrm>
          <a:prstGeom prst="rect">
            <a:avLst/>
          </a:prstGeom>
          <a:noFill/>
          <a:ln>
            <a:noFill/>
          </a:ln>
        </p:spPr>
      </p:pic>
      <p:graphicFrame>
        <p:nvGraphicFramePr>
          <p:cNvPr id="120" name="Google Shape;120;p5"/>
          <p:cNvGraphicFramePr/>
          <p:nvPr/>
        </p:nvGraphicFramePr>
        <p:xfrm>
          <a:off x="559139" y="3614351"/>
          <a:ext cx="3000000" cy="3000000"/>
        </p:xfrm>
        <a:graphic>
          <a:graphicData uri="http://schemas.openxmlformats.org/drawingml/2006/table">
            <a:tbl>
              <a:tblPr bandRow="1" firstRow="1">
                <a:noFill/>
                <a:tableStyleId>{67B67AD1-9C2C-4EB2-8FE3-98629A5EAE61}</a:tableStyleId>
              </a:tblPr>
              <a:tblGrid>
                <a:gridCol w="11053800"/>
              </a:tblGrid>
              <a:tr h="370850">
                <a:tc>
                  <a:txBody>
                    <a:bodyPr/>
                    <a:lstStyle/>
                    <a:p>
                      <a:pPr indent="0" lvl="0" marL="0" marR="0" rtl="0" algn="l">
                        <a:lnSpc>
                          <a:spcPct val="100000"/>
                        </a:lnSpc>
                        <a:spcBef>
                          <a:spcPts val="0"/>
                        </a:spcBef>
                        <a:spcAft>
                          <a:spcPts val="0"/>
                        </a:spcAft>
                        <a:buClr>
                          <a:srgbClr val="3C455F"/>
                        </a:buClr>
                        <a:buSzPts val="1800"/>
                        <a:buFont typeface="Calibri"/>
                        <a:buNone/>
                      </a:pPr>
                      <a:r>
                        <a:rPr b="0" lang="en-US" sz="1800">
                          <a:solidFill>
                            <a:srgbClr val="3C455F"/>
                          </a:solidFill>
                        </a:rPr>
                        <a:t>1. Capture any expenses you wish to raise on the Expense Request Form. </a:t>
                      </a:r>
                      <a:endParaRPr/>
                    </a:p>
                  </a:txBody>
                  <a:tcPr marT="45725" marB="45725" marR="91450" marL="91450"/>
                </a:tc>
              </a:tr>
              <a:tr h="370850">
                <a:tc>
                  <a:txBody>
                    <a:bodyPr/>
                    <a:lstStyle/>
                    <a:p>
                      <a:pPr indent="0" lvl="0" marL="0" marR="0" rtl="0" algn="l">
                        <a:spcBef>
                          <a:spcPts val="0"/>
                        </a:spcBef>
                        <a:spcAft>
                          <a:spcPts val="0"/>
                        </a:spcAft>
                        <a:buClr>
                          <a:srgbClr val="3C455F"/>
                        </a:buClr>
                        <a:buSzPts val="1800"/>
                        <a:buFont typeface="Calibri"/>
                        <a:buNone/>
                      </a:pPr>
                      <a:r>
                        <a:rPr b="0" lang="en-US" sz="1800">
                          <a:solidFill>
                            <a:srgbClr val="3C455F"/>
                          </a:solidFill>
                        </a:rPr>
                        <a:t>2. Fill in the Digital Styles sheet for each by selecting five skills you believe represent that role. Thinking about:</a:t>
                      </a:r>
                      <a:endParaRPr/>
                    </a:p>
                    <a:p>
                      <a:pPr indent="0" lvl="0" marL="0" marR="0" rtl="0" algn="l">
                        <a:spcBef>
                          <a:spcPts val="0"/>
                        </a:spcBef>
                        <a:spcAft>
                          <a:spcPts val="0"/>
                        </a:spcAft>
                        <a:buClr>
                          <a:srgbClr val="3C455F"/>
                        </a:buClr>
                        <a:buSzPts val="1800"/>
                        <a:buFont typeface="Calibri"/>
                        <a:buNone/>
                      </a:pPr>
                      <a:r>
                        <a:rPr b="0" lang="en-US" sz="1800">
                          <a:solidFill>
                            <a:srgbClr val="3C455F"/>
                          </a:solidFill>
                        </a:rPr>
                        <a:t>What skills did you use? What approach did you take? Was the task quite analytical or more creative? Was commercial knowledge important or communication? Are there skills that would help someone in that role be successful? </a:t>
                      </a:r>
                      <a:endParaRPr/>
                    </a:p>
                  </a:txBody>
                  <a:tcPr marT="45725" marB="45725" marR="91450" marL="9145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C455F"/>
        </a:solidFill>
      </p:bgPr>
    </p:bg>
    <p:spTree>
      <p:nvGrpSpPr>
        <p:cNvPr id="124" name="Shape 124"/>
        <p:cNvGrpSpPr/>
        <p:nvPr/>
      </p:nvGrpSpPr>
      <p:grpSpPr>
        <a:xfrm>
          <a:off x="0" y="0"/>
          <a:ext cx="0" cy="0"/>
          <a:chOff x="0" y="0"/>
          <a:chExt cx="0" cy="0"/>
        </a:xfrm>
      </p:grpSpPr>
      <p:sp>
        <p:nvSpPr>
          <p:cNvPr id="125" name="Google Shape;125;p6"/>
          <p:cNvSpPr txBox="1"/>
          <p:nvPr>
            <p:ph idx="1" type="subTitle"/>
          </p:nvPr>
        </p:nvSpPr>
        <p:spPr>
          <a:xfrm>
            <a:off x="257175" y="300038"/>
            <a:ext cx="11657734" cy="6391707"/>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5400"/>
              <a:buNone/>
            </a:pPr>
            <a:r>
              <a:t/>
            </a:r>
            <a:endParaRPr sz="5400">
              <a:solidFill>
                <a:srgbClr val="59C5BF"/>
              </a:solidFill>
            </a:endParaRPr>
          </a:p>
          <a:p>
            <a:pPr indent="0" lvl="0" marL="0" rtl="0" algn="ctr">
              <a:lnSpc>
                <a:spcPct val="90000"/>
              </a:lnSpc>
              <a:spcBef>
                <a:spcPts val="1000"/>
              </a:spcBef>
              <a:spcAft>
                <a:spcPts val="0"/>
              </a:spcAft>
              <a:buClr>
                <a:schemeClr val="dk1"/>
              </a:buClr>
              <a:buSzPts val="5400"/>
              <a:buNone/>
            </a:pPr>
            <a:r>
              <a:t/>
            </a:r>
            <a:endParaRPr sz="5400">
              <a:solidFill>
                <a:srgbClr val="59C5BF"/>
              </a:solidFill>
            </a:endParaRPr>
          </a:p>
          <a:p>
            <a:pPr indent="0" lvl="0" marL="0" rtl="0" algn="ctr">
              <a:lnSpc>
                <a:spcPct val="90000"/>
              </a:lnSpc>
              <a:spcBef>
                <a:spcPts val="1000"/>
              </a:spcBef>
              <a:spcAft>
                <a:spcPts val="0"/>
              </a:spcAft>
              <a:buClr>
                <a:srgbClr val="59C5BF"/>
              </a:buClr>
              <a:buSzPts val="5400"/>
              <a:buNone/>
            </a:pPr>
            <a:r>
              <a:rPr lang="en-US" sz="5400">
                <a:solidFill>
                  <a:srgbClr val="59C5BF"/>
                </a:solidFill>
              </a:rPr>
              <a:t>The Honey Bee Bakery: </a:t>
            </a:r>
            <a:endParaRPr/>
          </a:p>
          <a:p>
            <a:pPr indent="0" lvl="0" marL="0" rtl="0" algn="ctr">
              <a:lnSpc>
                <a:spcPct val="90000"/>
              </a:lnSpc>
              <a:spcBef>
                <a:spcPts val="1000"/>
              </a:spcBef>
              <a:spcAft>
                <a:spcPts val="0"/>
              </a:spcAft>
              <a:buClr>
                <a:srgbClr val="59C5BF"/>
              </a:buClr>
              <a:buSzPts val="5400"/>
              <a:buNone/>
            </a:pPr>
            <a:r>
              <a:rPr lang="en-US" sz="5400">
                <a:solidFill>
                  <a:srgbClr val="59C5BF"/>
                </a:solidFill>
              </a:rPr>
              <a:t>Business areas</a:t>
            </a:r>
            <a:endParaRPr/>
          </a:p>
          <a:p>
            <a:pPr indent="0" lvl="0" marL="0" rtl="0" algn="ctr">
              <a:lnSpc>
                <a:spcPct val="90000"/>
              </a:lnSpc>
              <a:spcBef>
                <a:spcPts val="1000"/>
              </a:spcBef>
              <a:spcAft>
                <a:spcPts val="0"/>
              </a:spcAft>
              <a:buClr>
                <a:srgbClr val="59C5BF"/>
              </a:buClr>
              <a:buSzPts val="5400"/>
              <a:buNone/>
            </a:pPr>
            <a:r>
              <a:rPr lang="en-US" sz="5400">
                <a:solidFill>
                  <a:srgbClr val="59C5BF"/>
                </a:solidFill>
              </a:rPr>
              <a:t>(Tasks 1-6)</a:t>
            </a:r>
            <a:endParaRPr sz="3900">
              <a:solidFill>
                <a:srgbClr val="59C5BF"/>
              </a:solidFill>
            </a:endParaRPr>
          </a:p>
          <a:p>
            <a:pPr indent="0" lvl="0" marL="0" rtl="0" algn="l">
              <a:lnSpc>
                <a:spcPct val="90000"/>
              </a:lnSpc>
              <a:spcBef>
                <a:spcPts val="1000"/>
              </a:spcBef>
              <a:spcAft>
                <a:spcPts val="0"/>
              </a:spcAft>
              <a:buClr>
                <a:schemeClr val="dk1"/>
              </a:buClr>
              <a:buSzPts val="2000"/>
              <a:buNone/>
            </a:pPr>
            <a:r>
              <a:t/>
            </a:r>
            <a:endParaRPr sz="2000">
              <a:solidFill>
                <a:srgbClr val="59C5BF"/>
              </a:solidFill>
            </a:endParaRPr>
          </a:p>
        </p:txBody>
      </p:sp>
      <p:pic>
        <p:nvPicPr>
          <p:cNvPr descr="A picture containing drawing, plate&#10;&#10;Description automatically generated" id="126" name="Google Shape;126;p6"/>
          <p:cNvPicPr preferRelativeResize="0"/>
          <p:nvPr/>
        </p:nvPicPr>
        <p:blipFill rotWithShape="1">
          <a:blip r:embed="rId3">
            <a:alphaModFix/>
          </a:blip>
          <a:srcRect b="0" l="0" r="0" t="0"/>
          <a:stretch/>
        </p:blipFill>
        <p:spPr>
          <a:xfrm>
            <a:off x="8801100" y="6215062"/>
            <a:ext cx="3276600" cy="596900"/>
          </a:xfrm>
          <a:prstGeom prst="rect">
            <a:avLst/>
          </a:prstGeom>
          <a:noFill/>
          <a:ln>
            <a:noFill/>
          </a:ln>
        </p:spPr>
      </p:pic>
      <p:pic>
        <p:nvPicPr>
          <p:cNvPr descr="A close up of a logo&#10;&#10;Description automatically generated" id="127" name="Google Shape;127;p6"/>
          <p:cNvPicPr preferRelativeResize="0"/>
          <p:nvPr/>
        </p:nvPicPr>
        <p:blipFill rotWithShape="1">
          <a:blip r:embed="rId4">
            <a:alphaModFix/>
          </a:blip>
          <a:srcRect b="0" l="0" r="0" t="0"/>
          <a:stretch/>
        </p:blipFill>
        <p:spPr>
          <a:xfrm>
            <a:off x="10579100" y="0"/>
            <a:ext cx="1612900" cy="1536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pic>
        <p:nvPicPr>
          <p:cNvPr descr="A picture containing drawing&#10;&#10;Description automatically generated" id="133" name="Google Shape;133;p7"/>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134" name="Google Shape;134;p7"/>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135" name="Google Shape;135;p7"/>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136" name="Google Shape;136;p7"/>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5400" u="sng" cap="none" strike="noStrike">
                <a:solidFill>
                  <a:schemeClr val="dk1"/>
                </a:solidFill>
                <a:latin typeface="Calibri"/>
                <a:ea typeface="Calibri"/>
                <a:cs typeface="Calibri"/>
                <a:sym typeface="Calibri"/>
              </a:rPr>
              <a:t>1. UX Research Lead</a:t>
            </a:r>
            <a:endParaRPr/>
          </a:p>
        </p:txBody>
      </p:sp>
      <p:sp>
        <p:nvSpPr>
          <p:cNvPr id="137" name="Google Shape;137;p7"/>
          <p:cNvSpPr txBox="1"/>
          <p:nvPr/>
        </p:nvSpPr>
        <p:spPr>
          <a:xfrm>
            <a:off x="414338" y="3264131"/>
            <a:ext cx="11548017"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2000" u="sng">
              <a:solidFill>
                <a:schemeClr val="dk1"/>
              </a:solidFill>
              <a:latin typeface="Calibri"/>
              <a:ea typeface="Calibri"/>
              <a:cs typeface="Calibri"/>
              <a:sym typeface="Calibri"/>
            </a:endParaRPr>
          </a:p>
          <a:p>
            <a:pPr indent="0" lvl="0" marL="0" marR="0" rtl="0" algn="l">
              <a:spcBef>
                <a:spcPts val="0"/>
              </a:spcBef>
              <a:spcAft>
                <a:spcPts val="0"/>
              </a:spcAft>
              <a:buNone/>
            </a:pPr>
            <a:r>
              <a:t/>
            </a:r>
            <a:endParaRPr sz="2400" u="sng">
              <a:solidFill>
                <a:schemeClr val="dk1"/>
              </a:solidFill>
              <a:latin typeface="Calibri"/>
              <a:ea typeface="Calibri"/>
              <a:cs typeface="Calibri"/>
              <a:sym typeface="Calibri"/>
            </a:endParaRPr>
          </a:p>
        </p:txBody>
      </p:sp>
      <p:sp>
        <p:nvSpPr>
          <p:cNvPr id="138" name="Google Shape;138;p7"/>
          <p:cNvSpPr txBox="1"/>
          <p:nvPr/>
        </p:nvSpPr>
        <p:spPr>
          <a:xfrm>
            <a:off x="414338" y="1217582"/>
            <a:ext cx="10018133"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UX stands for user experience. A UX researcher thinks about all the things a customer experiences when they visit a website, from the layout of the page to the colour of the buttons. They conduct research to understand what people want from the site.</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For Task 1, you will play the role of the UX research lead and will have to think carefully to make people’s visit to the Honey Bee Bakery website enjoyable and user-friendly. </a:t>
            </a:r>
            <a:endParaRPr/>
          </a:p>
        </p:txBody>
      </p:sp>
      <p:graphicFrame>
        <p:nvGraphicFramePr>
          <p:cNvPr id="139" name="Google Shape;139;p7"/>
          <p:cNvGraphicFramePr/>
          <p:nvPr/>
        </p:nvGraphicFramePr>
        <p:xfrm>
          <a:off x="414338" y="3400532"/>
          <a:ext cx="3000000" cy="3000000"/>
        </p:xfrm>
        <a:graphic>
          <a:graphicData uri="http://schemas.openxmlformats.org/drawingml/2006/table">
            <a:tbl>
              <a:tblPr bandRow="1" firstRow="1">
                <a:noFill/>
                <a:tableStyleId>{4B854495-CBA6-4E04-BFD7-D78BE8BF57D6}</a:tableStyleId>
              </a:tblPr>
              <a:tblGrid>
                <a:gridCol w="10398900"/>
              </a:tblGrid>
              <a:tr h="370850">
                <a:tc>
                  <a:txBody>
                    <a:bodyPr/>
                    <a:lstStyle/>
                    <a:p>
                      <a:pPr indent="0" lvl="0" marL="0" marR="0" rtl="0" algn="l">
                        <a:spcBef>
                          <a:spcPts val="0"/>
                        </a:spcBef>
                        <a:spcAft>
                          <a:spcPts val="0"/>
                        </a:spcAft>
                        <a:buNone/>
                      </a:pPr>
                      <a:r>
                        <a:rPr b="0" lang="en-US" sz="1800" u="sng"/>
                        <a:t>Tasks</a:t>
                      </a:r>
                      <a:endParaRPr/>
                    </a:p>
                    <a:p>
                      <a:pPr indent="0" lvl="0" marL="0" marR="0" rtl="0" algn="l">
                        <a:spcBef>
                          <a:spcPts val="0"/>
                        </a:spcBef>
                        <a:spcAft>
                          <a:spcPts val="0"/>
                        </a:spcAft>
                        <a:buNone/>
                      </a:pPr>
                      <a:r>
                        <a:rPr b="0" lang="en-US" sz="1800"/>
                        <a:t>1a. Create a questionnaire with 10 questions to begin to understand: what type of customers the bakery has today? What these customers would want from a bakery website? </a:t>
                      </a:r>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b="0" lang="en-US" sz="1800">
                          <a:solidFill>
                            <a:schemeClr val="dk1"/>
                          </a:solidFill>
                        </a:rPr>
                        <a:t>1b. Looking at the expense options available to you, create a plan of how you can extend your research beyond your existing bakeries, this is the beginning of your research plan. To build on your research plan answer the following questions. How many participants would you need to get reliable results? Would one of the options be ok or do you need a combination? Is there anything you can do for free?</a:t>
                      </a:r>
                      <a:endParaRPr/>
                    </a:p>
                  </a:txBody>
                  <a:tcPr marT="45725" marB="45725" marR="91450" marL="9145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pic>
        <p:nvPicPr>
          <p:cNvPr descr="A picture containing drawing&#10;&#10;Description automatically generated" id="144" name="Google Shape;144;p8"/>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145" name="Google Shape;145;p8"/>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146" name="Google Shape;146;p8"/>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147" name="Google Shape;147;p8"/>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1. UX Research Lead</a:t>
            </a:r>
            <a:endParaRPr/>
          </a:p>
        </p:txBody>
      </p:sp>
      <p:sp>
        <p:nvSpPr>
          <p:cNvPr id="148" name="Google Shape;148;p8"/>
          <p:cNvSpPr txBox="1"/>
          <p:nvPr/>
        </p:nvSpPr>
        <p:spPr>
          <a:xfrm>
            <a:off x="414338" y="1469492"/>
            <a:ext cx="9808954" cy="3170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u="sng">
                <a:solidFill>
                  <a:schemeClr val="dk1"/>
                </a:solidFill>
                <a:latin typeface="Calibri"/>
                <a:ea typeface="Calibri"/>
                <a:cs typeface="Calibri"/>
                <a:sym typeface="Calibri"/>
              </a:rPr>
              <a:t>Expenses</a:t>
            </a:r>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215900" lvl="0" marL="342900" marR="0" rtl="0" algn="l">
              <a:spcBef>
                <a:spcPts val="0"/>
              </a:spcBef>
              <a:spcAft>
                <a:spcPts val="0"/>
              </a:spcAft>
              <a:buClr>
                <a:schemeClr val="dk1"/>
              </a:buClr>
              <a:buSzPts val="2000"/>
              <a:buFont typeface="Arial"/>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u="sng">
                <a:solidFill>
                  <a:schemeClr val="dk1"/>
                </a:solidFill>
                <a:latin typeface="Calibri"/>
                <a:ea typeface="Calibri"/>
                <a:cs typeface="Calibri"/>
                <a:sym typeface="Calibri"/>
              </a:rPr>
              <a:t>Actions</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Fill in the expense sheet.</a:t>
            </a:r>
            <a:endParaRPr/>
          </a:p>
          <a:p>
            <a:pPr indent="-457200" lvl="0" marL="457200" marR="0" rtl="0" algn="l">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Select the five skills you think UX leads would need.</a:t>
            </a:r>
            <a:endParaRPr/>
          </a:p>
        </p:txBody>
      </p:sp>
      <p:graphicFrame>
        <p:nvGraphicFramePr>
          <p:cNvPr id="149" name="Google Shape;149;p8"/>
          <p:cNvGraphicFramePr/>
          <p:nvPr/>
        </p:nvGraphicFramePr>
        <p:xfrm>
          <a:off x="487942" y="2027441"/>
          <a:ext cx="3000000" cy="3000000"/>
        </p:xfrm>
        <a:graphic>
          <a:graphicData uri="http://schemas.openxmlformats.org/drawingml/2006/table">
            <a:tbl>
              <a:tblPr bandRow="1" firstRow="1">
                <a:noFill/>
                <a:tableStyleId>{67B67AD1-9C2C-4EB2-8FE3-98629A5EAE61}</a:tableStyleId>
              </a:tblPr>
              <a:tblGrid>
                <a:gridCol w="9661750"/>
              </a:tblGrid>
              <a:tr h="370850">
                <a:tc>
                  <a:txBody>
                    <a:bodyPr/>
                    <a:lstStyle/>
                    <a:p>
                      <a:pPr indent="0" lvl="0" marL="0" marR="0" rtl="0" algn="l">
                        <a:lnSpc>
                          <a:spcPct val="100000"/>
                        </a:lnSpc>
                        <a:spcBef>
                          <a:spcPts val="0"/>
                        </a:spcBef>
                        <a:spcAft>
                          <a:spcPts val="0"/>
                        </a:spcAft>
                        <a:buClr>
                          <a:schemeClr val="dk1"/>
                        </a:buClr>
                        <a:buSzPts val="1800"/>
                        <a:buFont typeface="Calibri"/>
                        <a:buNone/>
                      </a:pPr>
                      <a:r>
                        <a:rPr b="0" lang="en-US" sz="1800"/>
                        <a:t>You can get lots of questionnaire participation by using online testing platforms, these typically tend to be lower quality responses. You can get 100 responses for £400. </a:t>
                      </a:r>
                      <a:endParaRPr/>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b="0" lang="en-US" sz="1800"/>
                        <a:t>You can get high quality questionnaire participation by doing face to face focus groups. You can get 20 responses for £600.</a:t>
                      </a:r>
                      <a:endParaRPr/>
                    </a:p>
                  </a:txBody>
                  <a:tcPr marT="45725" marB="45725" marR="91450" marL="91450"/>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pic>
        <p:nvPicPr>
          <p:cNvPr descr="A picture containing drawing&#10;&#10;Description automatically generated" id="154" name="Google Shape;154;p9"/>
          <p:cNvPicPr preferRelativeResize="0"/>
          <p:nvPr/>
        </p:nvPicPr>
        <p:blipFill rotWithShape="1">
          <a:blip r:embed="rId3">
            <a:alphaModFix/>
          </a:blip>
          <a:srcRect b="0" l="0" r="0" t="0"/>
          <a:stretch/>
        </p:blipFill>
        <p:spPr>
          <a:xfrm>
            <a:off x="8216900" y="5969000"/>
            <a:ext cx="3975100" cy="889000"/>
          </a:xfrm>
          <a:prstGeom prst="rect">
            <a:avLst/>
          </a:prstGeom>
          <a:noFill/>
          <a:ln>
            <a:noFill/>
          </a:ln>
        </p:spPr>
      </p:pic>
      <p:pic>
        <p:nvPicPr>
          <p:cNvPr descr="A close up of a logo&#10;&#10;Description automatically generated" id="155" name="Google Shape;155;p9"/>
          <p:cNvPicPr preferRelativeResize="0"/>
          <p:nvPr/>
        </p:nvPicPr>
        <p:blipFill rotWithShape="1">
          <a:blip r:embed="rId4">
            <a:alphaModFix/>
          </a:blip>
          <a:srcRect b="0" l="0" r="0" t="0"/>
          <a:stretch/>
        </p:blipFill>
        <p:spPr>
          <a:xfrm>
            <a:off x="9702800" y="-3236"/>
            <a:ext cx="2489200" cy="2441636"/>
          </a:xfrm>
          <a:prstGeom prst="rect">
            <a:avLst/>
          </a:prstGeom>
          <a:noFill/>
          <a:ln>
            <a:noFill/>
          </a:ln>
        </p:spPr>
      </p:pic>
      <p:pic>
        <p:nvPicPr>
          <p:cNvPr descr="A close up of a logo&#10;&#10;Description automatically generated" id="156" name="Google Shape;156;p9"/>
          <p:cNvPicPr preferRelativeResize="0"/>
          <p:nvPr/>
        </p:nvPicPr>
        <p:blipFill rotWithShape="1">
          <a:blip r:embed="rId5">
            <a:alphaModFix/>
          </a:blip>
          <a:srcRect b="0" l="0" r="0" t="0"/>
          <a:stretch/>
        </p:blipFill>
        <p:spPr>
          <a:xfrm>
            <a:off x="0" y="5473290"/>
            <a:ext cx="2357438" cy="1384709"/>
          </a:xfrm>
          <a:prstGeom prst="rect">
            <a:avLst/>
          </a:prstGeom>
          <a:noFill/>
          <a:ln>
            <a:noFill/>
          </a:ln>
        </p:spPr>
      </p:pic>
      <p:sp>
        <p:nvSpPr>
          <p:cNvPr id="157" name="Google Shape;157;p9"/>
          <p:cNvSpPr txBox="1"/>
          <p:nvPr/>
        </p:nvSpPr>
        <p:spPr>
          <a:xfrm>
            <a:off x="414338" y="271463"/>
            <a:ext cx="9288462"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5400" u="sng">
                <a:solidFill>
                  <a:schemeClr val="dk1"/>
                </a:solidFill>
                <a:latin typeface="Calibri"/>
                <a:ea typeface="Calibri"/>
                <a:cs typeface="Calibri"/>
                <a:sym typeface="Calibri"/>
              </a:rPr>
              <a:t>2. Design Lead</a:t>
            </a:r>
            <a:endParaRPr/>
          </a:p>
        </p:txBody>
      </p:sp>
      <p:sp>
        <p:nvSpPr>
          <p:cNvPr id="158" name="Google Shape;158;p9"/>
          <p:cNvSpPr txBox="1"/>
          <p:nvPr/>
        </p:nvSpPr>
        <p:spPr>
          <a:xfrm>
            <a:off x="414338" y="1217582"/>
            <a:ext cx="9558337"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Calibri"/>
                <a:ea typeface="Calibri"/>
                <a:cs typeface="Calibri"/>
                <a:sym typeface="Calibri"/>
              </a:rPr>
              <a:t>The Design Lead is responsible for making the website easy to use and beautiful to look at. They need to think about the </a:t>
            </a:r>
            <a:r>
              <a:rPr b="1" lang="en-US" sz="2000">
                <a:solidFill>
                  <a:schemeClr val="dk1"/>
                </a:solidFill>
                <a:latin typeface="Calibri"/>
                <a:ea typeface="Calibri"/>
                <a:cs typeface="Calibri"/>
                <a:sym typeface="Calibri"/>
              </a:rPr>
              <a:t>user journey – </a:t>
            </a:r>
            <a:r>
              <a:rPr lang="en-US" sz="2000">
                <a:solidFill>
                  <a:schemeClr val="dk1"/>
                </a:solidFill>
                <a:latin typeface="Calibri"/>
                <a:ea typeface="Calibri"/>
                <a:cs typeface="Calibri"/>
                <a:sym typeface="Calibri"/>
              </a:rPr>
              <a:t>this includes</a:t>
            </a:r>
            <a:r>
              <a:rPr b="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the key things you think people will need to be able to do on the Honey Bee Bakery.</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In this task 2, you will play the role of the design lead and have to think carefully about what you want the Honey Bee Bakery website to look like.</a:t>
            </a:r>
            <a:endParaRPr/>
          </a:p>
        </p:txBody>
      </p:sp>
      <p:graphicFrame>
        <p:nvGraphicFramePr>
          <p:cNvPr id="159" name="Google Shape;159;p9"/>
          <p:cNvGraphicFramePr/>
          <p:nvPr/>
        </p:nvGraphicFramePr>
        <p:xfrm>
          <a:off x="536831" y="3429000"/>
          <a:ext cx="3000000" cy="3000000"/>
        </p:xfrm>
        <a:graphic>
          <a:graphicData uri="http://schemas.openxmlformats.org/drawingml/2006/table">
            <a:tbl>
              <a:tblPr bandRow="1" firstRow="1">
                <a:noFill/>
                <a:tableStyleId>{4B854495-CBA6-4E04-BFD7-D78BE8BF57D6}</a:tableStyleId>
              </a:tblPr>
              <a:tblGrid>
                <a:gridCol w="11140300"/>
              </a:tblGrid>
              <a:tr h="370850">
                <a:tc>
                  <a:txBody>
                    <a:bodyPr/>
                    <a:lstStyle/>
                    <a:p>
                      <a:pPr indent="0" lvl="0" marL="0" marR="0" rtl="0" algn="l">
                        <a:spcBef>
                          <a:spcPts val="0"/>
                        </a:spcBef>
                        <a:spcAft>
                          <a:spcPts val="0"/>
                        </a:spcAft>
                        <a:buNone/>
                      </a:pPr>
                      <a:r>
                        <a:rPr lang="en-US" sz="1800" u="sng"/>
                        <a:t>Tasks</a:t>
                      </a:r>
                      <a:endParaRPr/>
                    </a:p>
                    <a:p>
                      <a:pPr indent="0" lvl="0" marL="0" marR="0" rtl="0" algn="l">
                        <a:spcBef>
                          <a:spcPts val="0"/>
                        </a:spcBef>
                        <a:spcAft>
                          <a:spcPts val="0"/>
                        </a:spcAft>
                        <a:buNone/>
                      </a:pPr>
                      <a:r>
                        <a:rPr b="0" lang="en-US" sz="1800"/>
                        <a:t>2a. The Design lead often investigates competitor companies and websites for ideas. What competitors do you think Honey Bee Bakery will have? Looking at these brands are there aspects which you admire or would want to avoid? </a:t>
                      </a:r>
                      <a:endParaRPr/>
                    </a:p>
                  </a:txBody>
                  <a:tcPr marT="45725" marB="45725" marR="91450" marL="91450"/>
                </a:tc>
              </a:tr>
              <a:tr h="370850">
                <a:tc>
                  <a:txBody>
                    <a:bodyPr/>
                    <a:lstStyle/>
                    <a:p>
                      <a:pPr indent="0" lvl="0" marL="0" marR="0" rtl="0" algn="l">
                        <a:spcBef>
                          <a:spcPts val="0"/>
                        </a:spcBef>
                        <a:spcAft>
                          <a:spcPts val="0"/>
                        </a:spcAft>
                        <a:buNone/>
                      </a:pPr>
                      <a:r>
                        <a:rPr lang="en-US" sz="1800"/>
                        <a:t>2b. Which brands do you think are good in terms of design? What is it you like about them (color palette, font)?</a:t>
                      </a:r>
                      <a:endParaRPr/>
                    </a:p>
                  </a:txBody>
                  <a:tcPr marT="45725" marB="45725" marR="91450" marL="91450"/>
                </a:tc>
              </a:tr>
              <a:tr h="370850">
                <a:tc>
                  <a:txBody>
                    <a:bodyPr/>
                    <a:lstStyle/>
                    <a:p>
                      <a:pPr indent="0" lvl="0" marL="0" marR="0" rtl="0" algn="l">
                        <a:spcBef>
                          <a:spcPts val="0"/>
                        </a:spcBef>
                        <a:spcAft>
                          <a:spcPts val="0"/>
                        </a:spcAft>
                        <a:buNone/>
                      </a:pPr>
                      <a:r>
                        <a:rPr lang="en-US" sz="1800"/>
                        <a:t>2c. Start to plan the user journey. Did the UX Lead (Task 1) find anything interesting that could be input here?</a:t>
                      </a:r>
                      <a:endParaRPr/>
                    </a:p>
                  </a:txBody>
                  <a:tcPr marT="45725" marB="45725" marR="91450" marL="914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2020-04-21T16:46:32Z</dcterms:created>
  <dc:creator>Polly Caldwell</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0x010100B53C7C1472DCFF44B1DF7D732B70BFDF</vt:lpwstr>
  </property>
</Properties>
</file>