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69" r:id="rId2"/>
    <p:sldId id="283" r:id="rId3"/>
    <p:sldId id="284" r:id="rId4"/>
    <p:sldId id="285" r:id="rId5"/>
    <p:sldId id="268" r:id="rId6"/>
    <p:sldId id="286" r:id="rId7"/>
    <p:sldId id="276" r:id="rId8"/>
    <p:sldId id="288" r:id="rId9"/>
    <p:sldId id="277" r:id="rId10"/>
    <p:sldId id="287" r:id="rId11"/>
    <p:sldId id="278" r:id="rId12"/>
    <p:sldId id="289" r:id="rId13"/>
    <p:sldId id="292" r:id="rId14"/>
    <p:sldId id="279" r:id="rId15"/>
    <p:sldId id="290" r:id="rId16"/>
    <p:sldId id="29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7030A0"/>
    <a:srgbClr val="FF99FF"/>
    <a:srgbClr val="6DA845"/>
    <a:srgbClr val="FFDA66"/>
    <a:srgbClr val="02AEEE"/>
    <a:srgbClr val="EC7C31"/>
    <a:srgbClr val="59C5BF"/>
    <a:srgbClr val="3C45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3F191E-98EC-B2EF-9C97-05562EEA6091}" v="122" dt="2020-05-19T16:23:29.363"/>
    <p1510:client id="{83A4017F-406F-3CBD-C1AA-11BCECA785A8}" v="28" dt="2020-05-18T08:04:52.2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51"/>
    <p:restoredTop sz="94704"/>
  </p:normalViewPr>
  <p:slideViewPr>
    <p:cSldViewPr snapToGrid="0" snapToObjects="1">
      <p:cViewPr varScale="1">
        <p:scale>
          <a:sx n="105" d="100"/>
          <a:sy n="105" d="100"/>
        </p:scale>
        <p:origin x="13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lly Caldwell" userId="S::polly.caldwell@autotrader.co.uk::f2f095a7-cf20-48bf-9cf3-02fdf47f09e6" providerId="AD" clId="Web-{483F191E-98EC-B2EF-9C97-05562EEA6091}"/>
    <pc:docChg chg="addSld modSld">
      <pc:chgData name="Polly Caldwell" userId="S::polly.caldwell@autotrader.co.uk::f2f095a7-cf20-48bf-9cf3-02fdf47f09e6" providerId="AD" clId="Web-{483F191E-98EC-B2EF-9C97-05562EEA6091}" dt="2020-05-19T16:23:29.363" v="120"/>
      <pc:docMkLst>
        <pc:docMk/>
      </pc:docMkLst>
      <pc:sldChg chg="addSp delSp modSp add replId">
        <pc:chgData name="Polly Caldwell" userId="S::polly.caldwell@autotrader.co.uk::f2f095a7-cf20-48bf-9cf3-02fdf47f09e6" providerId="AD" clId="Web-{483F191E-98EC-B2EF-9C97-05562EEA6091}" dt="2020-05-19T16:23:29.363" v="120"/>
        <pc:sldMkLst>
          <pc:docMk/>
          <pc:sldMk cId="2266263010" sldId="292"/>
        </pc:sldMkLst>
        <pc:spChg chg="mod">
          <ac:chgData name="Polly Caldwell" userId="S::polly.caldwell@autotrader.co.uk::f2f095a7-cf20-48bf-9cf3-02fdf47f09e6" providerId="AD" clId="Web-{483F191E-98EC-B2EF-9C97-05562EEA6091}" dt="2020-05-19T16:23:27.582" v="117" actId="20577"/>
          <ac:spMkLst>
            <pc:docMk/>
            <pc:sldMk cId="2266263010" sldId="292"/>
            <ac:spMk id="11" creationId="{EE14984B-4272-7749-A088-E1B493F32ADE}"/>
          </ac:spMkLst>
        </pc:spChg>
        <pc:picChg chg="add del mod">
          <ac:chgData name="Polly Caldwell" userId="S::polly.caldwell@autotrader.co.uk::f2f095a7-cf20-48bf-9cf3-02fdf47f09e6" providerId="AD" clId="Web-{483F191E-98EC-B2EF-9C97-05562EEA6091}" dt="2020-05-19T16:23:29.363" v="120"/>
          <ac:picMkLst>
            <pc:docMk/>
            <pc:sldMk cId="2266263010" sldId="292"/>
            <ac:picMk id="2" creationId="{EB4CE5B4-30FD-4772-8136-5F392A56CE6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8C505-AD1B-0244-AE26-601A66EA66E7}" type="datetimeFigureOut">
              <a:rPr lang="en-US" smtClean="0"/>
              <a:t>5/19/2020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0F46C-713D-4F4E-AFDF-DAC11AE9884C}" type="slidenum">
              <a:rPr lang="en-US" smtClean="0"/>
              <a:t>‹#›</a:t>
            </a:fld>
            <a:endParaRPr lang="en-US"/>
          </a:p>
        </p:txBody>
      </p:sp>
    </p:spTree>
    <p:extLst>
      <p:ext uri="{BB962C8B-B14F-4D97-AF65-F5344CB8AC3E}">
        <p14:creationId xmlns:p14="http://schemas.microsoft.com/office/powerpoint/2010/main" val="2507422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0F46C-713D-4F4E-AFDF-DAC11AE9884C}" type="slidenum">
              <a:rPr lang="en-US" smtClean="0"/>
              <a:t>14</a:t>
            </a:fld>
            <a:endParaRPr lang="en-US"/>
          </a:p>
        </p:txBody>
      </p:sp>
    </p:spTree>
    <p:extLst>
      <p:ext uri="{BB962C8B-B14F-4D97-AF65-F5344CB8AC3E}">
        <p14:creationId xmlns:p14="http://schemas.microsoft.com/office/powerpoint/2010/main" val="3562166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Totalp</a:t>
            </a:r>
            <a:endParaRPr lang="en-US" dirty="0"/>
          </a:p>
        </p:txBody>
      </p:sp>
      <p:sp>
        <p:nvSpPr>
          <p:cNvPr id="4" name="Slide Number Placeholder 3"/>
          <p:cNvSpPr>
            <a:spLocks noGrp="1"/>
          </p:cNvSpPr>
          <p:nvPr>
            <p:ph type="sldNum" sz="quarter" idx="5"/>
          </p:nvPr>
        </p:nvSpPr>
        <p:spPr/>
        <p:txBody>
          <a:bodyPr/>
          <a:lstStyle/>
          <a:p>
            <a:fld id="{DE00F46C-713D-4F4E-AFDF-DAC11AE9884C}" type="slidenum">
              <a:rPr lang="en-US" smtClean="0"/>
              <a:t>15</a:t>
            </a:fld>
            <a:endParaRPr lang="en-US"/>
          </a:p>
        </p:txBody>
      </p:sp>
    </p:spTree>
    <p:extLst>
      <p:ext uri="{BB962C8B-B14F-4D97-AF65-F5344CB8AC3E}">
        <p14:creationId xmlns:p14="http://schemas.microsoft.com/office/powerpoint/2010/main" val="3255679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t>
            </a:r>
          </a:p>
        </p:txBody>
      </p:sp>
      <p:sp>
        <p:nvSpPr>
          <p:cNvPr id="4" name="Slide Number Placeholder 3"/>
          <p:cNvSpPr>
            <a:spLocks noGrp="1"/>
          </p:cNvSpPr>
          <p:nvPr>
            <p:ph type="sldNum" sz="quarter" idx="5"/>
          </p:nvPr>
        </p:nvSpPr>
        <p:spPr/>
        <p:txBody>
          <a:bodyPr/>
          <a:lstStyle/>
          <a:p>
            <a:fld id="{DE00F46C-713D-4F4E-AFDF-DAC11AE9884C}" type="slidenum">
              <a:rPr lang="en-US" smtClean="0"/>
              <a:t>16</a:t>
            </a:fld>
            <a:endParaRPr lang="en-US"/>
          </a:p>
        </p:txBody>
      </p:sp>
    </p:spTree>
    <p:extLst>
      <p:ext uri="{BB962C8B-B14F-4D97-AF65-F5344CB8AC3E}">
        <p14:creationId xmlns:p14="http://schemas.microsoft.com/office/powerpoint/2010/main" val="201706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A9B05-1BF3-FF40-9505-2042133B3D9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8DE1605-7B2E-6C46-8562-5CF143F48D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4F8A6F1-D608-BE42-BECF-08DB6DF5E750}"/>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5" name="Footer Placeholder 4">
            <a:extLst>
              <a:ext uri="{FF2B5EF4-FFF2-40B4-BE49-F238E27FC236}">
                <a16:creationId xmlns:a16="http://schemas.microsoft.com/office/drawing/2014/main" id="{B941CE5B-58CC-3342-8603-5ADBBDB533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751E1E-8E3D-BF45-9FC1-66D206FB9722}"/>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3289005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C674F-8230-6C48-A7F4-37C0DE08FDC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70A1CA8-9EBA-E44F-93FD-3A8CC4AA267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6DE5B6D-4E01-C34A-B6F2-A9276A02970C}"/>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5" name="Footer Placeholder 4">
            <a:extLst>
              <a:ext uri="{FF2B5EF4-FFF2-40B4-BE49-F238E27FC236}">
                <a16:creationId xmlns:a16="http://schemas.microsoft.com/office/drawing/2014/main" id="{4D43FE04-37CC-8E45-BA33-A0855DB358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6C7D89-ECE0-464C-B45C-E90E8A01B8DF}"/>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34238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6B4077-C434-6A40-992F-D793B6B147E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EF912C5-DC93-AD49-A9DC-B8D640D3AAC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94E00B6-8BA2-F74B-84F3-AB95E494D4D2}"/>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5" name="Footer Placeholder 4">
            <a:extLst>
              <a:ext uri="{FF2B5EF4-FFF2-40B4-BE49-F238E27FC236}">
                <a16:creationId xmlns:a16="http://schemas.microsoft.com/office/drawing/2014/main" id="{DAD47BEE-B42B-1948-AEA2-416105EA4C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C64CA1-2381-C549-81D4-D7C7EA46BA52}"/>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561260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B7011-69E0-C249-91A3-17F45315E37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F1D9D18-3AF6-B242-96BD-EF8F1812942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4E440AD-FA58-4244-9BEF-1EDAC87CA479}"/>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5" name="Footer Placeholder 4">
            <a:extLst>
              <a:ext uri="{FF2B5EF4-FFF2-40B4-BE49-F238E27FC236}">
                <a16:creationId xmlns:a16="http://schemas.microsoft.com/office/drawing/2014/main" id="{D5ECF84C-30D6-1B45-B031-EE39B40D7B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C06E6E-3F2A-A44F-92E9-603EF0FA85F0}"/>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364764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CF2F2-A0D3-C24F-BD10-5D65370A442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F2BB0B9-0A0A-BD45-A2F3-BC8F21889A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F8FDAE9-FA6C-9E4C-AF05-0A4E5E7ED481}"/>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5" name="Footer Placeholder 4">
            <a:extLst>
              <a:ext uri="{FF2B5EF4-FFF2-40B4-BE49-F238E27FC236}">
                <a16:creationId xmlns:a16="http://schemas.microsoft.com/office/drawing/2014/main" id="{97D1AB57-BD9E-AA41-BFDE-9B7F913157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662598-B4B0-EC47-850D-28B05F15F511}"/>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1171602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11052-2358-BB42-8E35-E78B968B3D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BDBCD1A-D8A0-EC45-9C15-F714EA0831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36476CF-13CE-744E-A0F7-F0ACC37E5A8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3EC6943-3752-3440-822F-1659FFC56267}"/>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6" name="Footer Placeholder 5">
            <a:extLst>
              <a:ext uri="{FF2B5EF4-FFF2-40B4-BE49-F238E27FC236}">
                <a16:creationId xmlns:a16="http://schemas.microsoft.com/office/drawing/2014/main" id="{F4BE6AB3-25BD-B04E-B5DC-385CEA5D54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6C1F37-8FB8-9347-88F6-28EFD767F6DA}"/>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2549536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D0EE6-BFF2-8F45-9794-3A6C27E5521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3B9FAC9-EABB-8944-9C50-6C04E310E8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BE8E02C-5087-3545-8C74-1C91B164726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CF633CE-B566-7A49-A3A0-D13A0A4739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047FE81-64DF-8B48-9856-49BC161619E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A80D146-CDE1-1149-BEE2-C030CF66D0F1}"/>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8" name="Footer Placeholder 7">
            <a:extLst>
              <a:ext uri="{FF2B5EF4-FFF2-40B4-BE49-F238E27FC236}">
                <a16:creationId xmlns:a16="http://schemas.microsoft.com/office/drawing/2014/main" id="{26164BCC-3421-FF49-A8D4-F1354A2524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DB74A9-5624-A544-8BFB-AECBE5B19D72}"/>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4109079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8F48D-251A-9A45-8F96-BA994481576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2EEDACD-F0F6-0B42-B8CF-2B8A72FC1191}"/>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4" name="Footer Placeholder 3">
            <a:extLst>
              <a:ext uri="{FF2B5EF4-FFF2-40B4-BE49-F238E27FC236}">
                <a16:creationId xmlns:a16="http://schemas.microsoft.com/office/drawing/2014/main" id="{07AC5A7B-CBF4-7346-B87D-439534FC4F8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5D149F-F791-264D-9DAD-C98C4F50E2A9}"/>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1457072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AA64AD-4812-5447-9076-39872AF4A070}"/>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3" name="Footer Placeholder 2">
            <a:extLst>
              <a:ext uri="{FF2B5EF4-FFF2-40B4-BE49-F238E27FC236}">
                <a16:creationId xmlns:a16="http://schemas.microsoft.com/office/drawing/2014/main" id="{B6AE00D1-EFCF-F54A-8131-029E13B2256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55D705-A2C4-D843-A0EE-017C42D1CB78}"/>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3212989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52A5-26B3-5A4C-BFEA-7C24AB1873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C98CB5E-62B4-4945-832C-68E570C918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785AAFB-AE45-EB41-889C-41D7B94ECB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C1E1BE-CFE0-E347-A417-9A6CAB49A77A}"/>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6" name="Footer Placeholder 5">
            <a:extLst>
              <a:ext uri="{FF2B5EF4-FFF2-40B4-BE49-F238E27FC236}">
                <a16:creationId xmlns:a16="http://schemas.microsoft.com/office/drawing/2014/main" id="{2CD8CD9A-3BD4-FF41-AD46-A68272022C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84A939-B458-934B-895D-E47FE39C1B37}"/>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2729805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F8284-FBCD-124F-B083-511E09FB64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3B95BBB-0B7F-8343-87C0-BDA22E0766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C1842E2-F3DC-0041-BE31-7FC8BC5D72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B043F63-2E45-814E-8103-C1DA043F13ED}"/>
              </a:ext>
            </a:extLst>
          </p:cNvPr>
          <p:cNvSpPr>
            <a:spLocks noGrp="1"/>
          </p:cNvSpPr>
          <p:nvPr>
            <p:ph type="dt" sz="half" idx="10"/>
          </p:nvPr>
        </p:nvSpPr>
        <p:spPr/>
        <p:txBody>
          <a:bodyPr/>
          <a:lstStyle/>
          <a:p>
            <a:fld id="{41BE2912-B37A-854B-BFFF-9C454851B79F}" type="datetimeFigureOut">
              <a:rPr lang="en-US" smtClean="0"/>
              <a:t>5/19/2020</a:t>
            </a:fld>
            <a:endParaRPr lang="en-US"/>
          </a:p>
        </p:txBody>
      </p:sp>
      <p:sp>
        <p:nvSpPr>
          <p:cNvPr id="6" name="Footer Placeholder 5">
            <a:extLst>
              <a:ext uri="{FF2B5EF4-FFF2-40B4-BE49-F238E27FC236}">
                <a16:creationId xmlns:a16="http://schemas.microsoft.com/office/drawing/2014/main" id="{217F7A8E-BC61-E840-822A-25DBEA0416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4971A6-CC60-3B44-87D5-BFC3D18E16DE}"/>
              </a:ext>
            </a:extLst>
          </p:cNvPr>
          <p:cNvSpPr>
            <a:spLocks noGrp="1"/>
          </p:cNvSpPr>
          <p:nvPr>
            <p:ph type="sldNum" sz="quarter" idx="12"/>
          </p:nvPr>
        </p:nvSpPr>
        <p:spPr/>
        <p:txBody>
          <a:bodyPr/>
          <a:lstStyle/>
          <a:p>
            <a:fld id="{46397545-73E3-7341-8334-154C6E8C8672}" type="slidenum">
              <a:rPr lang="en-US" smtClean="0"/>
              <a:t>‹#›</a:t>
            </a:fld>
            <a:endParaRPr lang="en-US"/>
          </a:p>
        </p:txBody>
      </p:sp>
    </p:spTree>
    <p:extLst>
      <p:ext uri="{BB962C8B-B14F-4D97-AF65-F5344CB8AC3E}">
        <p14:creationId xmlns:p14="http://schemas.microsoft.com/office/powerpoint/2010/main" val="2102870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3DC4F3-A7CC-C346-A278-62E7134B26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14C0CF0-9419-B74E-A127-2AF21EC0A3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4FC5A7-28F6-3E4E-91BC-B5DCCE9DF5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E2912-B37A-854B-BFFF-9C454851B79F}" type="datetimeFigureOut">
              <a:rPr lang="en-US" smtClean="0"/>
              <a:t>5/19/2020</a:t>
            </a:fld>
            <a:endParaRPr lang="en-US"/>
          </a:p>
        </p:txBody>
      </p:sp>
      <p:sp>
        <p:nvSpPr>
          <p:cNvPr id="5" name="Footer Placeholder 4">
            <a:extLst>
              <a:ext uri="{FF2B5EF4-FFF2-40B4-BE49-F238E27FC236}">
                <a16:creationId xmlns:a16="http://schemas.microsoft.com/office/drawing/2014/main" id="{7277B186-6447-BC44-85DC-246A17BB7E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EA77E84-B13A-F84A-81D7-6A04EFD4D5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397545-73E3-7341-8334-154C6E8C8672}" type="slidenum">
              <a:rPr lang="en-US" smtClean="0"/>
              <a:t>‹#›</a:t>
            </a:fld>
            <a:endParaRPr lang="en-US"/>
          </a:p>
        </p:txBody>
      </p:sp>
    </p:spTree>
    <p:extLst>
      <p:ext uri="{BB962C8B-B14F-4D97-AF65-F5344CB8AC3E}">
        <p14:creationId xmlns:p14="http://schemas.microsoft.com/office/powerpoint/2010/main" val="585839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youtube.com/watch?v=-NzrFXQx5W8&amp;feature=youtu.be" TargetMode="Externa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nchor="t">
            <a:spAutoFit/>
          </a:bodyPr>
          <a:lstStyle/>
          <a:p>
            <a:r>
              <a:rPr lang="en-US" sz="5400" u="sng" dirty="0"/>
              <a:t>UX Research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14339" y="1217582"/>
            <a:ext cx="10016202" cy="2923877"/>
          </a:xfrm>
          <a:prstGeom prst="rect">
            <a:avLst/>
          </a:prstGeom>
          <a:noFill/>
        </p:spPr>
        <p:txBody>
          <a:bodyPr wrap="square" rtlCol="0">
            <a:spAutoFit/>
          </a:bodyPr>
          <a:lstStyle/>
          <a:p>
            <a:r>
              <a:rPr lang="en-US" sz="2000" u="sng" dirty="0"/>
              <a:t>Tasks</a:t>
            </a:r>
          </a:p>
          <a:p>
            <a:pPr marL="457200" indent="-457200">
              <a:buFont typeface="+mj-lt"/>
              <a:buAutoNum type="alphaLcPeriod"/>
            </a:pPr>
            <a:r>
              <a:rPr lang="en-US" sz="2000" dirty="0"/>
              <a:t>Create a questionnaire with at least ten questions to begin to understand what type of customers the bakery has today. Can you extend the questionnaire to understand what these customers would want from a bakery website? </a:t>
            </a:r>
          </a:p>
          <a:p>
            <a:pPr marL="457200" indent="-457200">
              <a:buFont typeface="+mj-lt"/>
              <a:buAutoNum type="alphaLcPeriod"/>
            </a:pPr>
            <a:r>
              <a:rPr lang="en-US" sz="2000" dirty="0"/>
              <a:t>Looking at the expense options available to you, create a research plan to extend your research beyond your existing bakeries. How many participants would you need to get reliable results? Would one of the options be ok or do you need a combination? Is there anything you can do for free?</a:t>
            </a:r>
          </a:p>
          <a:p>
            <a:endParaRPr lang="en-US" sz="2400" u="sng" dirty="0"/>
          </a:p>
        </p:txBody>
      </p:sp>
    </p:spTree>
    <p:extLst>
      <p:ext uri="{BB962C8B-B14F-4D97-AF65-F5344CB8AC3E}">
        <p14:creationId xmlns:p14="http://schemas.microsoft.com/office/powerpoint/2010/main" val="3795684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Technical Lead Answers</a:t>
            </a:r>
          </a:p>
        </p:txBody>
      </p:sp>
      <p:sp>
        <p:nvSpPr>
          <p:cNvPr id="2" name="TextBox 1">
            <a:extLst>
              <a:ext uri="{FF2B5EF4-FFF2-40B4-BE49-F238E27FC236}">
                <a16:creationId xmlns:a16="http://schemas.microsoft.com/office/drawing/2014/main" id="{F91A6F32-97A7-C044-B886-19F0AC3C2583}"/>
              </a:ext>
            </a:extLst>
          </p:cNvPr>
          <p:cNvSpPr txBox="1"/>
          <p:nvPr/>
        </p:nvSpPr>
        <p:spPr>
          <a:xfrm>
            <a:off x="414338" y="1302716"/>
            <a:ext cx="10046398" cy="3170099"/>
          </a:xfrm>
          <a:prstGeom prst="rect">
            <a:avLst/>
          </a:prstGeom>
          <a:noFill/>
        </p:spPr>
        <p:txBody>
          <a:bodyPr wrap="square" rtlCol="0">
            <a:spAutoFit/>
          </a:bodyPr>
          <a:lstStyle/>
          <a:p>
            <a:r>
              <a:rPr lang="en-US" sz="2000" u="sng" dirty="0"/>
              <a:t>Answers</a:t>
            </a:r>
          </a:p>
          <a:p>
            <a:r>
              <a:rPr lang="en-US" sz="2000" dirty="0"/>
              <a:t>b. The answer here would definitely vary depending on your approach. </a:t>
            </a:r>
          </a:p>
          <a:p>
            <a:r>
              <a:rPr lang="en-US" sz="2000" dirty="0"/>
              <a:t>Developers may prefer to go for a micro services approach where individual systems (services) are created with a single purpose in mind, for example the delivery functionality could have a service dedicated to that as could the payment processing. </a:t>
            </a:r>
          </a:p>
          <a:p>
            <a:r>
              <a:rPr lang="en-US" sz="2000" dirty="0"/>
              <a:t>Or the developers may prefer to go for a monolith approach where every piece of functionality is coded within the same service. </a:t>
            </a:r>
          </a:p>
          <a:p>
            <a:r>
              <a:rPr lang="en-US" sz="2000" dirty="0"/>
              <a:t>Regardless on the approach the bits the needing to be created could include payment, delivery, consumer facing website, admin site for the Honey Bee Bakery workers to see the orders, my account section to see order progression.</a:t>
            </a:r>
          </a:p>
        </p:txBody>
      </p:sp>
    </p:spTree>
    <p:extLst>
      <p:ext uri="{BB962C8B-B14F-4D97-AF65-F5344CB8AC3E}">
        <p14:creationId xmlns:p14="http://schemas.microsoft.com/office/powerpoint/2010/main" val="1935560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Sales &amp; Marketing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22874" y="1272819"/>
            <a:ext cx="10043300" cy="3477875"/>
          </a:xfrm>
          <a:prstGeom prst="rect">
            <a:avLst/>
          </a:prstGeom>
          <a:noFill/>
        </p:spPr>
        <p:txBody>
          <a:bodyPr wrap="square" rtlCol="0">
            <a:spAutoFit/>
          </a:bodyPr>
          <a:lstStyle/>
          <a:p>
            <a:r>
              <a:rPr lang="en-US" sz="2000" u="sng" dirty="0"/>
              <a:t>Tasks</a:t>
            </a:r>
          </a:p>
          <a:p>
            <a:pPr marL="457200" indent="-457200">
              <a:buFont typeface="+mj-lt"/>
              <a:buAutoNum type="alphaLcPeriod"/>
            </a:pPr>
            <a:r>
              <a:rPr lang="en-US" sz="2000" dirty="0"/>
              <a:t>Design a marketing campaign. Who do you want to target, what channels will you use for the campaign? How will it increase sales? When would be the best time to launch the campaign and how long should it run for? What outputs can you use from previous tasks to help you in designing the campaign?</a:t>
            </a:r>
          </a:p>
          <a:p>
            <a:endParaRPr lang="en-US" sz="2000" dirty="0"/>
          </a:p>
          <a:p>
            <a:r>
              <a:rPr lang="en-US" sz="2000" u="sng" dirty="0"/>
              <a:t>Answers</a:t>
            </a:r>
          </a:p>
          <a:p>
            <a:pPr marL="457200" indent="-457200">
              <a:buFont typeface="+mj-lt"/>
              <a:buAutoNum type="alphaLcPeriod"/>
            </a:pPr>
            <a:r>
              <a:rPr lang="en-US" sz="2000" dirty="0"/>
              <a:t>The answers here are very much dependent on the research you carried out in the beginning stages. The information that the UX researcher provided will have been key. What follows are some examples of how the provided Marketing Campaign template could have been filled out.</a:t>
            </a:r>
          </a:p>
        </p:txBody>
      </p:sp>
    </p:spTree>
    <p:extLst>
      <p:ext uri="{BB962C8B-B14F-4D97-AF65-F5344CB8AC3E}">
        <p14:creationId xmlns:p14="http://schemas.microsoft.com/office/powerpoint/2010/main" val="3850610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Sales &amp; Marketing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22874" y="1272819"/>
            <a:ext cx="10043300" cy="4401205"/>
          </a:xfrm>
          <a:prstGeom prst="rect">
            <a:avLst/>
          </a:prstGeom>
          <a:noFill/>
        </p:spPr>
        <p:txBody>
          <a:bodyPr wrap="square" rtlCol="0">
            <a:spAutoFit/>
          </a:bodyPr>
          <a:lstStyle/>
          <a:p>
            <a:r>
              <a:rPr lang="en-US" sz="2000" u="sng" dirty="0"/>
              <a:t>Answers</a:t>
            </a:r>
          </a:p>
          <a:p>
            <a:r>
              <a:rPr lang="en-US" sz="2000" b="1" dirty="0"/>
              <a:t>The goal: </a:t>
            </a:r>
            <a:r>
              <a:rPr lang="en-US" sz="2000" dirty="0"/>
              <a:t>Attract new customers and encourage them to buy more of your products.</a:t>
            </a:r>
          </a:p>
          <a:p>
            <a:r>
              <a:rPr lang="en-US" sz="2000" b="1" dirty="0"/>
              <a:t>The targeting:</a:t>
            </a:r>
            <a:r>
              <a:rPr lang="en-US" sz="2000" dirty="0"/>
              <a:t> This should be tailored to your individual results found out by the UX researcher. If your customers are older </a:t>
            </a:r>
            <a:r>
              <a:rPr lang="en-US" sz="2000" i="1" dirty="0"/>
              <a:t>The Need </a:t>
            </a:r>
            <a:r>
              <a:rPr lang="en-US" sz="2000" dirty="0"/>
              <a:t>may be how to reach them and encourage them to go online for products they may normally buy in person. If your customers are younger </a:t>
            </a:r>
            <a:r>
              <a:rPr lang="en-US" sz="2000" i="1" dirty="0"/>
              <a:t>The Need </a:t>
            </a:r>
            <a:r>
              <a:rPr lang="en-US" sz="2000" dirty="0"/>
              <a:t>may be how to stand out and ensure they remember your brand above others.</a:t>
            </a:r>
          </a:p>
          <a:p>
            <a:r>
              <a:rPr lang="en-US" sz="2000" b="1" dirty="0"/>
              <a:t>Channels:</a:t>
            </a:r>
            <a:r>
              <a:rPr lang="en-US" sz="2000" dirty="0"/>
              <a:t> Again based on your target customers. Older customers are more likely to be influenced by TV, Radio or Facebook. Younger customers are more likely to be influenced by Instagram.</a:t>
            </a:r>
          </a:p>
          <a:p>
            <a:r>
              <a:rPr lang="en-US" sz="2000" b="1" dirty="0"/>
              <a:t>The strategy:</a:t>
            </a:r>
            <a:r>
              <a:rPr lang="en-US" sz="2000" dirty="0"/>
              <a:t> an example may be where Radio is your chosen channel, your targeted goal is to reach older audiences in your local area in the run up to the site being live and once it is. This goal could be realized with 20 minutes of local radio time, leading to a cost of £4,000. </a:t>
            </a:r>
          </a:p>
          <a:p>
            <a:r>
              <a:rPr lang="en-US" sz="2000" b="1" dirty="0"/>
              <a:t>The schedule: </a:t>
            </a:r>
            <a:r>
              <a:rPr lang="en-US" sz="2000" dirty="0"/>
              <a:t>If you were aiming to have the website live by August then you could schedule to have the advertising running from the beginning of July through to the end of August.</a:t>
            </a:r>
            <a:endParaRPr lang="en-US" sz="2400" dirty="0"/>
          </a:p>
        </p:txBody>
      </p:sp>
    </p:spTree>
    <p:extLst>
      <p:ext uri="{BB962C8B-B14F-4D97-AF65-F5344CB8AC3E}">
        <p14:creationId xmlns:p14="http://schemas.microsoft.com/office/powerpoint/2010/main" val="2436567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Sales &amp; Marketing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22874" y="1272819"/>
            <a:ext cx="10043300" cy="1938992"/>
          </a:xfrm>
          <a:prstGeom prst="rect">
            <a:avLst/>
          </a:prstGeom>
          <a:noFill/>
        </p:spPr>
        <p:txBody>
          <a:bodyPr wrap="square" rtlCol="0" anchor="t">
            <a:spAutoFit/>
          </a:bodyPr>
          <a:lstStyle/>
          <a:p>
            <a:r>
              <a:rPr lang="en-US" sz="2000" u="sng" dirty="0"/>
              <a:t>Answers</a:t>
            </a:r>
          </a:p>
          <a:p>
            <a:r>
              <a:rPr lang="en-US" sz="2000" dirty="0"/>
              <a:t>An example of an Auto Trader TV advertising campaign is</a:t>
            </a:r>
            <a:endParaRPr lang="en-US" dirty="0">
              <a:cs typeface="Calibri" panose="020F0502020204030204"/>
            </a:endParaRPr>
          </a:p>
          <a:p>
            <a:r>
              <a:rPr lang="en-US" sz="2000" dirty="0">
                <a:ea typeface="+mn-lt"/>
                <a:cs typeface="+mn-lt"/>
                <a:hlinkClick r:id="rId5"/>
              </a:rPr>
              <a:t>https://www.youtube.com/watch?v=-NzrFXQx5W8&amp;feature=youtu.be</a:t>
            </a:r>
          </a:p>
          <a:p>
            <a:endParaRPr lang="en-US" sz="2000" dirty="0">
              <a:cs typeface="Calibri"/>
            </a:endParaRPr>
          </a:p>
          <a:p>
            <a:endParaRPr lang="en-US" sz="2000" dirty="0">
              <a:cs typeface="Calibri"/>
            </a:endParaRPr>
          </a:p>
          <a:p>
            <a:endParaRPr lang="en-US" sz="2000" dirty="0">
              <a:cs typeface="Calibri"/>
            </a:endParaRPr>
          </a:p>
        </p:txBody>
      </p:sp>
    </p:spTree>
    <p:extLst>
      <p:ext uri="{BB962C8B-B14F-4D97-AF65-F5344CB8AC3E}">
        <p14:creationId xmlns:p14="http://schemas.microsoft.com/office/powerpoint/2010/main" val="2266263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3"/>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4"/>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5"/>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Finance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14338" y="1217582"/>
            <a:ext cx="10051835" cy="4770537"/>
          </a:xfrm>
          <a:prstGeom prst="rect">
            <a:avLst/>
          </a:prstGeom>
          <a:noFill/>
        </p:spPr>
        <p:txBody>
          <a:bodyPr wrap="square" rtlCol="0">
            <a:spAutoFit/>
          </a:bodyPr>
          <a:lstStyle/>
          <a:p>
            <a:r>
              <a:rPr lang="en-US" sz="2000" u="sng" dirty="0"/>
              <a:t>Tasks</a:t>
            </a:r>
          </a:p>
          <a:p>
            <a:pPr marL="457200" indent="-457200">
              <a:buFont typeface="+mj-lt"/>
              <a:buAutoNum type="alphaLcPeriod"/>
            </a:pPr>
            <a:r>
              <a:rPr lang="en-US" sz="2000" dirty="0"/>
              <a:t>Split up the budget. You will need to decide how many team members each of the departments can have. The typical salaries are listed on the next page. (The Leads’ salaries are taken care of in a separate budget)</a:t>
            </a:r>
          </a:p>
          <a:p>
            <a:pPr marL="457200" indent="-457200">
              <a:buFont typeface="+mj-lt"/>
              <a:buAutoNum type="alphaLcPeriod"/>
            </a:pPr>
            <a:r>
              <a:rPr lang="en-US" sz="2000" dirty="0"/>
              <a:t>Decide how much to dedicate to Marketing, User research, Technology, Delivery and Design. Which of the department's expenses will you grant? If you spend the entire budget then you may be caught out by any unexpected events, you may want to keep some of the budget in reserve.</a:t>
            </a:r>
            <a:endParaRPr lang="en-US" sz="2000" u="sng" dirty="0"/>
          </a:p>
          <a:p>
            <a:r>
              <a:rPr lang="en-US" sz="2000" u="sng" dirty="0"/>
              <a:t>Answers</a:t>
            </a:r>
          </a:p>
          <a:p>
            <a:r>
              <a:rPr lang="en-US" sz="2000" dirty="0"/>
              <a:t>Here the answers provided are a guide only. If your total adds up to £600,000 then what ever you have decided is correct.</a:t>
            </a:r>
          </a:p>
          <a:p>
            <a:pPr marL="457200" indent="-457200">
              <a:buFont typeface="+mj-lt"/>
              <a:buAutoNum type="alphaLcPeriod"/>
            </a:pPr>
            <a:r>
              <a:rPr lang="en-US" sz="2000" dirty="0"/>
              <a:t>4 developers, 2 testers, 1 database engineer, 1 designer, 1 marketer and 1 product manager would bring the salary total up to £440,000. The UX research could be covered by the UX research lead.</a:t>
            </a:r>
          </a:p>
          <a:p>
            <a:endParaRPr lang="en-US" sz="2400" u="sng" dirty="0"/>
          </a:p>
        </p:txBody>
      </p:sp>
    </p:spTree>
    <p:extLst>
      <p:ext uri="{BB962C8B-B14F-4D97-AF65-F5344CB8AC3E}">
        <p14:creationId xmlns:p14="http://schemas.microsoft.com/office/powerpoint/2010/main" val="616530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3"/>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4"/>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5"/>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Finance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14338" y="1217582"/>
            <a:ext cx="10051835" cy="3539430"/>
          </a:xfrm>
          <a:prstGeom prst="rect">
            <a:avLst/>
          </a:prstGeom>
          <a:noFill/>
        </p:spPr>
        <p:txBody>
          <a:bodyPr wrap="square" rtlCol="0">
            <a:spAutoFit/>
          </a:bodyPr>
          <a:lstStyle/>
          <a:p>
            <a:r>
              <a:rPr lang="en-US" sz="2000" u="sng" dirty="0"/>
              <a:t>Answers</a:t>
            </a:r>
          </a:p>
          <a:p>
            <a:r>
              <a:rPr lang="en-US" sz="2000" dirty="0"/>
              <a:t>b. To ensure that any unexpected events are covered it may be sensible to keep up to £50,000 in reserve. Example of how the expenses could be distributed across the different department is on the following page. Remember this is a guide only.</a:t>
            </a:r>
          </a:p>
          <a:p>
            <a:endParaRPr lang="en-US" sz="2000" dirty="0"/>
          </a:p>
          <a:p>
            <a:r>
              <a:rPr lang="en-US" sz="2000" dirty="0"/>
              <a:t>Putting together the different costs we can produce the following financial plan:</a:t>
            </a:r>
          </a:p>
          <a:p>
            <a:endParaRPr lang="en-US" sz="2000" dirty="0"/>
          </a:p>
          <a:p>
            <a:endParaRPr lang="en-US" sz="2000" dirty="0"/>
          </a:p>
          <a:p>
            <a:endParaRPr lang="en-US" sz="2000" dirty="0"/>
          </a:p>
          <a:p>
            <a:pPr marL="342900" indent="-342900">
              <a:buFont typeface="+mj-lt"/>
              <a:buAutoNum type="arabicPeriod"/>
            </a:pPr>
            <a:endParaRPr lang="en-US" sz="2000" dirty="0"/>
          </a:p>
          <a:p>
            <a:endParaRPr lang="en-US" sz="2400" u="sng" dirty="0"/>
          </a:p>
        </p:txBody>
      </p:sp>
      <p:graphicFrame>
        <p:nvGraphicFramePr>
          <p:cNvPr id="3" name="Table 2">
            <a:extLst>
              <a:ext uri="{FF2B5EF4-FFF2-40B4-BE49-F238E27FC236}">
                <a16:creationId xmlns:a16="http://schemas.microsoft.com/office/drawing/2014/main" id="{A354379C-70F2-AB42-BCA7-2AA00C8035CF}"/>
              </a:ext>
            </a:extLst>
          </p:cNvPr>
          <p:cNvGraphicFramePr>
            <a:graphicFrameLocks noGrp="1"/>
          </p:cNvGraphicFramePr>
          <p:nvPr>
            <p:extLst>
              <p:ext uri="{D42A27DB-BD31-4B8C-83A1-F6EECF244321}">
                <p14:modId xmlns:p14="http://schemas.microsoft.com/office/powerpoint/2010/main" val="1294770889"/>
              </p:ext>
            </p:extLst>
          </p:nvPr>
        </p:nvGraphicFramePr>
        <p:xfrm>
          <a:off x="2357438" y="3429000"/>
          <a:ext cx="6880352" cy="1854200"/>
        </p:xfrm>
        <a:graphic>
          <a:graphicData uri="http://schemas.openxmlformats.org/drawingml/2006/table">
            <a:tbl>
              <a:tblPr firstRow="1" bandRow="1">
                <a:tableStyleId>{5C22544A-7EE6-4342-B048-85BDC9FD1C3A}</a:tableStyleId>
              </a:tblPr>
              <a:tblGrid>
                <a:gridCol w="5710692">
                  <a:extLst>
                    <a:ext uri="{9D8B030D-6E8A-4147-A177-3AD203B41FA5}">
                      <a16:colId xmlns:a16="http://schemas.microsoft.com/office/drawing/2014/main" val="754134025"/>
                    </a:ext>
                  </a:extLst>
                </a:gridCol>
                <a:gridCol w="1169660">
                  <a:extLst>
                    <a:ext uri="{9D8B030D-6E8A-4147-A177-3AD203B41FA5}">
                      <a16:colId xmlns:a16="http://schemas.microsoft.com/office/drawing/2014/main" val="3909483283"/>
                    </a:ext>
                  </a:extLst>
                </a:gridCol>
              </a:tblGrid>
              <a:tr h="370840">
                <a:tc>
                  <a:txBody>
                    <a:bodyPr/>
                    <a:lstStyle/>
                    <a:p>
                      <a:r>
                        <a:rPr lang="en-US" dirty="0"/>
                        <a:t>Costs</a:t>
                      </a:r>
                    </a:p>
                  </a:txBody>
                  <a:tcPr/>
                </a:tc>
                <a:tc>
                  <a:txBody>
                    <a:bodyPr/>
                    <a:lstStyle/>
                    <a:p>
                      <a:endParaRPr lang="en-US" dirty="0"/>
                    </a:p>
                  </a:txBody>
                  <a:tcPr/>
                </a:tc>
                <a:extLst>
                  <a:ext uri="{0D108BD9-81ED-4DB2-BD59-A6C34878D82A}">
                    <a16:rowId xmlns:a16="http://schemas.microsoft.com/office/drawing/2014/main" val="2227753188"/>
                  </a:ext>
                </a:extLst>
              </a:tr>
              <a:tr h="370840">
                <a:tc>
                  <a:txBody>
                    <a:bodyPr/>
                    <a:lstStyle/>
                    <a:p>
                      <a:r>
                        <a:rPr lang="en-US" dirty="0"/>
                        <a:t>Salaries</a:t>
                      </a:r>
                    </a:p>
                  </a:txBody>
                  <a:tcPr/>
                </a:tc>
                <a:tc>
                  <a:txBody>
                    <a:bodyPr/>
                    <a:lstStyle/>
                    <a:p>
                      <a:pPr algn="r"/>
                      <a:r>
                        <a:rPr lang="en-US" dirty="0"/>
                        <a:t>£440,000</a:t>
                      </a:r>
                    </a:p>
                  </a:txBody>
                  <a:tcPr/>
                </a:tc>
                <a:extLst>
                  <a:ext uri="{0D108BD9-81ED-4DB2-BD59-A6C34878D82A}">
                    <a16:rowId xmlns:a16="http://schemas.microsoft.com/office/drawing/2014/main" val="163612975"/>
                  </a:ext>
                </a:extLst>
              </a:tr>
              <a:tr h="370840">
                <a:tc>
                  <a:txBody>
                    <a:bodyPr/>
                    <a:lstStyle/>
                    <a:p>
                      <a:r>
                        <a:rPr lang="en-US" dirty="0"/>
                        <a:t>Granted expense requests</a:t>
                      </a:r>
                    </a:p>
                  </a:txBody>
                  <a:tcPr/>
                </a:tc>
                <a:tc>
                  <a:txBody>
                    <a:bodyPr/>
                    <a:lstStyle/>
                    <a:p>
                      <a:pPr algn="r"/>
                      <a:r>
                        <a:rPr lang="en-US" dirty="0"/>
                        <a:t>£127,220</a:t>
                      </a:r>
                    </a:p>
                  </a:txBody>
                  <a:tcPr/>
                </a:tc>
                <a:extLst>
                  <a:ext uri="{0D108BD9-81ED-4DB2-BD59-A6C34878D82A}">
                    <a16:rowId xmlns:a16="http://schemas.microsoft.com/office/drawing/2014/main" val="1296714388"/>
                  </a:ext>
                </a:extLst>
              </a:tr>
              <a:tr h="370840">
                <a:tc>
                  <a:txBody>
                    <a:bodyPr/>
                    <a:lstStyle/>
                    <a:p>
                      <a:r>
                        <a:rPr lang="en-US" dirty="0"/>
                        <a:t>Emergency fund</a:t>
                      </a:r>
                    </a:p>
                  </a:txBody>
                  <a:tcPr/>
                </a:tc>
                <a:tc>
                  <a:txBody>
                    <a:bodyPr/>
                    <a:lstStyle/>
                    <a:p>
                      <a:pPr algn="r"/>
                      <a:r>
                        <a:rPr lang="en-US" dirty="0"/>
                        <a:t>£30,000</a:t>
                      </a:r>
                    </a:p>
                  </a:txBody>
                  <a:tcPr/>
                </a:tc>
                <a:extLst>
                  <a:ext uri="{0D108BD9-81ED-4DB2-BD59-A6C34878D82A}">
                    <a16:rowId xmlns:a16="http://schemas.microsoft.com/office/drawing/2014/main" val="3438114687"/>
                  </a:ext>
                </a:extLst>
              </a:tr>
              <a:tr h="370840">
                <a:tc>
                  <a:txBody>
                    <a:bodyPr/>
                    <a:lstStyle/>
                    <a:p>
                      <a:pPr algn="r"/>
                      <a:r>
                        <a:rPr lang="en-US" dirty="0"/>
                        <a:t>Total</a:t>
                      </a:r>
                    </a:p>
                  </a:txBody>
                  <a:tcPr/>
                </a:tc>
                <a:tc>
                  <a:txBody>
                    <a:bodyPr/>
                    <a:lstStyle/>
                    <a:p>
                      <a:pPr algn="r"/>
                      <a:r>
                        <a:rPr lang="en-US" b="1" dirty="0"/>
                        <a:t>£597,220</a:t>
                      </a:r>
                    </a:p>
                  </a:txBody>
                  <a:tcPr/>
                </a:tc>
                <a:extLst>
                  <a:ext uri="{0D108BD9-81ED-4DB2-BD59-A6C34878D82A}">
                    <a16:rowId xmlns:a16="http://schemas.microsoft.com/office/drawing/2014/main" val="4266404351"/>
                  </a:ext>
                </a:extLst>
              </a:tr>
            </a:tbl>
          </a:graphicData>
        </a:graphic>
      </p:graphicFrame>
    </p:spTree>
    <p:extLst>
      <p:ext uri="{BB962C8B-B14F-4D97-AF65-F5344CB8AC3E}">
        <p14:creationId xmlns:p14="http://schemas.microsoft.com/office/powerpoint/2010/main" val="934968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3"/>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4"/>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5"/>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Finance Lead Answers</a:t>
            </a:r>
          </a:p>
        </p:txBody>
      </p:sp>
      <p:graphicFrame>
        <p:nvGraphicFramePr>
          <p:cNvPr id="2" name="Table 1">
            <a:extLst>
              <a:ext uri="{FF2B5EF4-FFF2-40B4-BE49-F238E27FC236}">
                <a16:creationId xmlns:a16="http://schemas.microsoft.com/office/drawing/2014/main" id="{4CC94DC8-0DA7-D749-A5B1-18C115D713E3}"/>
              </a:ext>
            </a:extLst>
          </p:cNvPr>
          <p:cNvGraphicFramePr>
            <a:graphicFrameLocks noGrp="1"/>
          </p:cNvGraphicFramePr>
          <p:nvPr>
            <p:extLst>
              <p:ext uri="{D42A27DB-BD31-4B8C-83A1-F6EECF244321}">
                <p14:modId xmlns:p14="http://schemas.microsoft.com/office/powerpoint/2010/main" val="1499426467"/>
              </p:ext>
            </p:extLst>
          </p:nvPr>
        </p:nvGraphicFramePr>
        <p:xfrm>
          <a:off x="588169" y="1320800"/>
          <a:ext cx="9398001" cy="4216400"/>
        </p:xfrm>
        <a:graphic>
          <a:graphicData uri="http://schemas.openxmlformats.org/drawingml/2006/table">
            <a:tbl>
              <a:tblPr firstRow="1" bandRow="1">
                <a:tableStyleId>{5C22544A-7EE6-4342-B048-85BDC9FD1C3A}</a:tableStyleId>
              </a:tblPr>
              <a:tblGrid>
                <a:gridCol w="7983728">
                  <a:extLst>
                    <a:ext uri="{9D8B030D-6E8A-4147-A177-3AD203B41FA5}">
                      <a16:colId xmlns:a16="http://schemas.microsoft.com/office/drawing/2014/main" val="1004489967"/>
                    </a:ext>
                  </a:extLst>
                </a:gridCol>
                <a:gridCol w="1414273">
                  <a:extLst>
                    <a:ext uri="{9D8B030D-6E8A-4147-A177-3AD203B41FA5}">
                      <a16:colId xmlns:a16="http://schemas.microsoft.com/office/drawing/2014/main" val="622352219"/>
                    </a:ext>
                  </a:extLst>
                </a:gridCol>
              </a:tblGrid>
              <a:tr h="370840">
                <a:tc>
                  <a:txBody>
                    <a:bodyPr/>
                    <a:lstStyle/>
                    <a:p>
                      <a:r>
                        <a:rPr lang="en-US" dirty="0"/>
                        <a:t>Department</a:t>
                      </a:r>
                    </a:p>
                  </a:txBody>
                  <a:tcPr/>
                </a:tc>
                <a:tc>
                  <a:txBody>
                    <a:bodyPr/>
                    <a:lstStyle/>
                    <a:p>
                      <a:r>
                        <a:rPr lang="en-US" dirty="0"/>
                        <a:t>Amount</a:t>
                      </a:r>
                    </a:p>
                  </a:txBody>
                  <a:tcPr/>
                </a:tc>
                <a:extLst>
                  <a:ext uri="{0D108BD9-81ED-4DB2-BD59-A6C34878D82A}">
                    <a16:rowId xmlns:a16="http://schemas.microsoft.com/office/drawing/2014/main" val="2638599426"/>
                  </a:ext>
                </a:extLst>
              </a:tr>
              <a:tr h="370840">
                <a:tc>
                  <a:txBody>
                    <a:bodyPr/>
                    <a:lstStyle/>
                    <a:p>
                      <a:r>
                        <a:rPr lang="en-US" b="1" dirty="0"/>
                        <a:t>UX research</a:t>
                      </a:r>
                      <a:r>
                        <a:rPr lang="en-US" dirty="0"/>
                        <a:t> </a:t>
                      </a:r>
                    </a:p>
                    <a:p>
                      <a:r>
                        <a:rPr lang="en-US" dirty="0"/>
                        <a:t>200 online responses, 40 focus group attendees </a:t>
                      </a:r>
                    </a:p>
                  </a:txBody>
                  <a:tcPr/>
                </a:tc>
                <a:tc>
                  <a:txBody>
                    <a:bodyPr/>
                    <a:lstStyle/>
                    <a:p>
                      <a:endParaRPr lang="en-US" dirty="0"/>
                    </a:p>
                    <a:p>
                      <a:pPr algn="r"/>
                      <a:r>
                        <a:rPr lang="en-US" dirty="0"/>
                        <a:t>£2,000</a:t>
                      </a:r>
                    </a:p>
                  </a:txBody>
                  <a:tcPr/>
                </a:tc>
                <a:extLst>
                  <a:ext uri="{0D108BD9-81ED-4DB2-BD59-A6C34878D82A}">
                    <a16:rowId xmlns:a16="http://schemas.microsoft.com/office/drawing/2014/main" val="4228023443"/>
                  </a:ext>
                </a:extLst>
              </a:tr>
              <a:tr h="370840">
                <a:tc>
                  <a:txBody>
                    <a:bodyPr/>
                    <a:lstStyle/>
                    <a:p>
                      <a:r>
                        <a:rPr lang="en-US" b="1" dirty="0"/>
                        <a:t>Design</a:t>
                      </a:r>
                    </a:p>
                    <a:p>
                      <a:r>
                        <a:rPr lang="en-US" b="0" dirty="0"/>
                        <a:t>Photography </a:t>
                      </a:r>
                    </a:p>
                  </a:txBody>
                  <a:tcPr/>
                </a:tc>
                <a:tc>
                  <a:txBody>
                    <a:bodyPr/>
                    <a:lstStyle/>
                    <a:p>
                      <a:endParaRPr lang="en-US" dirty="0"/>
                    </a:p>
                    <a:p>
                      <a:pPr algn="r"/>
                      <a:r>
                        <a:rPr lang="en-US" dirty="0"/>
                        <a:t>£20,000</a:t>
                      </a:r>
                    </a:p>
                  </a:txBody>
                  <a:tcPr/>
                </a:tc>
                <a:extLst>
                  <a:ext uri="{0D108BD9-81ED-4DB2-BD59-A6C34878D82A}">
                    <a16:rowId xmlns:a16="http://schemas.microsoft.com/office/drawing/2014/main" val="1497356299"/>
                  </a:ext>
                </a:extLst>
              </a:tr>
              <a:tr h="370840">
                <a:tc>
                  <a:txBody>
                    <a:bodyPr/>
                    <a:lstStyle/>
                    <a:p>
                      <a:r>
                        <a:rPr lang="en-US" b="1" dirty="0"/>
                        <a:t>Product &amp; Delivery</a:t>
                      </a:r>
                    </a:p>
                    <a:p>
                      <a:r>
                        <a:rPr lang="en-US" b="0" dirty="0"/>
                        <a:t>Licenses for 10 employees for 6 months</a:t>
                      </a:r>
                    </a:p>
                  </a:txBody>
                  <a:tcPr/>
                </a:tc>
                <a:tc>
                  <a:txBody>
                    <a:bodyPr/>
                    <a:lstStyle/>
                    <a:p>
                      <a:pPr algn="r"/>
                      <a:endParaRPr lang="en-US" dirty="0"/>
                    </a:p>
                    <a:p>
                      <a:pPr algn="r"/>
                      <a:r>
                        <a:rPr lang="en-US" dirty="0"/>
                        <a:t>£720</a:t>
                      </a:r>
                    </a:p>
                  </a:txBody>
                  <a:tcPr/>
                </a:tc>
                <a:extLst>
                  <a:ext uri="{0D108BD9-81ED-4DB2-BD59-A6C34878D82A}">
                    <a16:rowId xmlns:a16="http://schemas.microsoft.com/office/drawing/2014/main" val="3771566066"/>
                  </a:ext>
                </a:extLst>
              </a:tr>
              <a:tr h="370840">
                <a:tc>
                  <a:txBody>
                    <a:bodyPr/>
                    <a:lstStyle/>
                    <a:p>
                      <a:r>
                        <a:rPr lang="en-US" b="1" dirty="0"/>
                        <a:t>Tech</a:t>
                      </a:r>
                    </a:p>
                    <a:p>
                      <a:r>
                        <a:rPr lang="en-US" b="0" i="1" dirty="0" err="1"/>
                        <a:t>Dacs</a:t>
                      </a:r>
                      <a:r>
                        <a:rPr lang="en-US" b="0" dirty="0"/>
                        <a:t> laptops for the developers, testers and designers. </a:t>
                      </a:r>
                      <a:r>
                        <a:rPr lang="en-US" b="0" i="1" dirty="0" err="1"/>
                        <a:t>Povo</a:t>
                      </a:r>
                      <a:r>
                        <a:rPr lang="en-US" b="0" dirty="0"/>
                        <a:t> laptops for all other employees. Online payment software.</a:t>
                      </a:r>
                    </a:p>
                  </a:txBody>
                  <a:tcPr/>
                </a:tc>
                <a:tc>
                  <a:txBody>
                    <a:bodyPr/>
                    <a:lstStyle/>
                    <a:p>
                      <a:endParaRPr lang="en-US" dirty="0"/>
                    </a:p>
                    <a:p>
                      <a:endParaRPr lang="en-US" dirty="0"/>
                    </a:p>
                    <a:p>
                      <a:pPr algn="r"/>
                      <a:r>
                        <a:rPr lang="en-US" dirty="0"/>
                        <a:t>£58,500</a:t>
                      </a:r>
                    </a:p>
                  </a:txBody>
                  <a:tcPr/>
                </a:tc>
                <a:extLst>
                  <a:ext uri="{0D108BD9-81ED-4DB2-BD59-A6C34878D82A}">
                    <a16:rowId xmlns:a16="http://schemas.microsoft.com/office/drawing/2014/main" val="4076868751"/>
                  </a:ext>
                </a:extLst>
              </a:tr>
              <a:tr h="370840">
                <a:tc>
                  <a:txBody>
                    <a:bodyPr/>
                    <a:lstStyle/>
                    <a:p>
                      <a:r>
                        <a:rPr lang="en-US" b="1" dirty="0"/>
                        <a:t>Sales &amp; Marketing</a:t>
                      </a:r>
                    </a:p>
                    <a:p>
                      <a:r>
                        <a:rPr lang="en-US" b="0" dirty="0"/>
                        <a:t>30 minutes of local radio advertising,  4 minutes of TV advertising</a:t>
                      </a:r>
                    </a:p>
                  </a:txBody>
                  <a:tcPr/>
                </a:tc>
                <a:tc>
                  <a:txBody>
                    <a:bodyPr/>
                    <a:lstStyle/>
                    <a:p>
                      <a:endParaRPr lang="en-US" dirty="0"/>
                    </a:p>
                    <a:p>
                      <a:pPr algn="r"/>
                      <a:r>
                        <a:rPr lang="en-US" dirty="0"/>
                        <a:t>£46,000</a:t>
                      </a:r>
                    </a:p>
                  </a:txBody>
                  <a:tcPr/>
                </a:tc>
                <a:extLst>
                  <a:ext uri="{0D108BD9-81ED-4DB2-BD59-A6C34878D82A}">
                    <a16:rowId xmlns:a16="http://schemas.microsoft.com/office/drawing/2014/main" val="4003039167"/>
                  </a:ext>
                </a:extLst>
              </a:tr>
              <a:tr h="370840">
                <a:tc>
                  <a:txBody>
                    <a:bodyPr/>
                    <a:lstStyle/>
                    <a:p>
                      <a:pPr algn="r"/>
                      <a:r>
                        <a:rPr lang="en-US" b="1" dirty="0"/>
                        <a:t>Total</a:t>
                      </a:r>
                    </a:p>
                  </a:txBody>
                  <a:tcPr/>
                </a:tc>
                <a:tc>
                  <a:txBody>
                    <a:bodyPr/>
                    <a:lstStyle/>
                    <a:p>
                      <a:pPr algn="r"/>
                      <a:r>
                        <a:rPr lang="en-US" dirty="0"/>
                        <a:t>£127,220</a:t>
                      </a:r>
                    </a:p>
                  </a:txBody>
                  <a:tcPr/>
                </a:tc>
                <a:extLst>
                  <a:ext uri="{0D108BD9-81ED-4DB2-BD59-A6C34878D82A}">
                    <a16:rowId xmlns:a16="http://schemas.microsoft.com/office/drawing/2014/main" val="345663484"/>
                  </a:ext>
                </a:extLst>
              </a:tr>
            </a:tbl>
          </a:graphicData>
        </a:graphic>
      </p:graphicFrame>
    </p:spTree>
    <p:extLst>
      <p:ext uri="{BB962C8B-B14F-4D97-AF65-F5344CB8AC3E}">
        <p14:creationId xmlns:p14="http://schemas.microsoft.com/office/powerpoint/2010/main" val="57359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nchor="t">
            <a:spAutoFit/>
          </a:bodyPr>
          <a:lstStyle/>
          <a:p>
            <a:r>
              <a:rPr lang="en-US" sz="5400" u="sng" dirty="0"/>
              <a:t>UX </a:t>
            </a:r>
            <a:r>
              <a:rPr lang="en-US" sz="5400" u="sng" dirty="0">
                <a:ea typeface="+mn-lt"/>
                <a:cs typeface="+mn-lt"/>
              </a:rPr>
              <a:t>Research</a:t>
            </a:r>
            <a:r>
              <a:rPr lang="en-US" sz="5400" u="sng" dirty="0"/>
              <a:t> Lead Answers</a:t>
            </a:r>
          </a:p>
        </p:txBody>
      </p:sp>
      <p:sp>
        <p:nvSpPr>
          <p:cNvPr id="8" name="TextBox 7">
            <a:extLst>
              <a:ext uri="{FF2B5EF4-FFF2-40B4-BE49-F238E27FC236}">
                <a16:creationId xmlns:a16="http://schemas.microsoft.com/office/drawing/2014/main" id="{406D73AA-8616-1047-88AC-1CD4DAC0ECD6}"/>
              </a:ext>
            </a:extLst>
          </p:cNvPr>
          <p:cNvSpPr txBox="1"/>
          <p:nvPr/>
        </p:nvSpPr>
        <p:spPr>
          <a:xfrm>
            <a:off x="414338" y="1217582"/>
            <a:ext cx="9288462" cy="369332"/>
          </a:xfrm>
          <a:prstGeom prst="rect">
            <a:avLst/>
          </a:prstGeom>
          <a:noFill/>
        </p:spPr>
        <p:txBody>
          <a:bodyPr wrap="square" rtlCol="0">
            <a:spAutoFit/>
          </a:bodyPr>
          <a:lstStyle/>
          <a:p>
            <a:pPr marL="342900" indent="-342900">
              <a:buFont typeface="+mj-lt"/>
              <a:buAutoNum type="alphaLcPeriod"/>
            </a:pPr>
            <a:r>
              <a:rPr lang="en-US" dirty="0"/>
              <a:t>Example questionnaire to find out about your customers</a:t>
            </a:r>
          </a:p>
        </p:txBody>
      </p:sp>
      <p:graphicFrame>
        <p:nvGraphicFramePr>
          <p:cNvPr id="12" name="Table 11">
            <a:extLst>
              <a:ext uri="{FF2B5EF4-FFF2-40B4-BE49-F238E27FC236}">
                <a16:creationId xmlns:a16="http://schemas.microsoft.com/office/drawing/2014/main" id="{2697FC2C-428D-4E47-BD71-97909C8EE0A2}"/>
              </a:ext>
            </a:extLst>
          </p:cNvPr>
          <p:cNvGraphicFramePr>
            <a:graphicFrameLocks noGrp="1"/>
          </p:cNvGraphicFramePr>
          <p:nvPr>
            <p:extLst>
              <p:ext uri="{D42A27DB-BD31-4B8C-83A1-F6EECF244321}">
                <p14:modId xmlns:p14="http://schemas.microsoft.com/office/powerpoint/2010/main" val="2262367171"/>
              </p:ext>
            </p:extLst>
          </p:nvPr>
        </p:nvGraphicFramePr>
        <p:xfrm>
          <a:off x="2284286" y="1629117"/>
          <a:ext cx="7859458" cy="4162401"/>
        </p:xfrm>
        <a:graphic>
          <a:graphicData uri="http://schemas.openxmlformats.org/drawingml/2006/table">
            <a:tbl>
              <a:tblPr firstRow="1" bandRow="1">
                <a:tableStyleId>{5C22544A-7EE6-4342-B048-85BDC9FD1C3A}</a:tableStyleId>
              </a:tblPr>
              <a:tblGrid>
                <a:gridCol w="5524219">
                  <a:extLst>
                    <a:ext uri="{9D8B030D-6E8A-4147-A177-3AD203B41FA5}">
                      <a16:colId xmlns:a16="http://schemas.microsoft.com/office/drawing/2014/main" val="518512456"/>
                    </a:ext>
                  </a:extLst>
                </a:gridCol>
                <a:gridCol w="2335239">
                  <a:extLst>
                    <a:ext uri="{9D8B030D-6E8A-4147-A177-3AD203B41FA5}">
                      <a16:colId xmlns:a16="http://schemas.microsoft.com/office/drawing/2014/main" val="1357919402"/>
                    </a:ext>
                  </a:extLst>
                </a:gridCol>
              </a:tblGrid>
              <a:tr h="288457">
                <a:tc>
                  <a:txBody>
                    <a:bodyPr/>
                    <a:lstStyle/>
                    <a:p>
                      <a:r>
                        <a:rPr lang="en-US" dirty="0"/>
                        <a:t>Question</a:t>
                      </a:r>
                    </a:p>
                  </a:txBody>
                  <a:tcPr/>
                </a:tc>
                <a:tc>
                  <a:txBody>
                    <a:bodyPr/>
                    <a:lstStyle/>
                    <a:p>
                      <a:r>
                        <a:rPr lang="en-US" dirty="0"/>
                        <a:t>Answer</a:t>
                      </a:r>
                    </a:p>
                  </a:txBody>
                  <a:tcPr/>
                </a:tc>
                <a:extLst>
                  <a:ext uri="{0D108BD9-81ED-4DB2-BD59-A6C34878D82A}">
                    <a16:rowId xmlns:a16="http://schemas.microsoft.com/office/drawing/2014/main" val="86178186"/>
                  </a:ext>
                </a:extLst>
              </a:tr>
              <a:tr h="288457">
                <a:tc>
                  <a:txBody>
                    <a:bodyPr/>
                    <a:lstStyle/>
                    <a:p>
                      <a:r>
                        <a:rPr lang="en-US" dirty="0"/>
                        <a:t>Are you a man or a women?</a:t>
                      </a:r>
                    </a:p>
                  </a:txBody>
                  <a:tcPr/>
                </a:tc>
                <a:tc>
                  <a:txBody>
                    <a:bodyPr/>
                    <a:lstStyle/>
                    <a:p>
                      <a:endParaRPr lang="en-US" dirty="0"/>
                    </a:p>
                  </a:txBody>
                  <a:tcPr/>
                </a:tc>
                <a:extLst>
                  <a:ext uri="{0D108BD9-81ED-4DB2-BD59-A6C34878D82A}">
                    <a16:rowId xmlns:a16="http://schemas.microsoft.com/office/drawing/2014/main" val="1568530802"/>
                  </a:ext>
                </a:extLst>
              </a:tr>
              <a:tr h="288457">
                <a:tc>
                  <a:txBody>
                    <a:bodyPr/>
                    <a:lstStyle/>
                    <a:p>
                      <a:r>
                        <a:rPr lang="en-US" dirty="0"/>
                        <a:t>How old are you?</a:t>
                      </a:r>
                    </a:p>
                  </a:txBody>
                  <a:tcPr/>
                </a:tc>
                <a:tc>
                  <a:txBody>
                    <a:bodyPr/>
                    <a:lstStyle/>
                    <a:p>
                      <a:endParaRPr lang="en-US"/>
                    </a:p>
                  </a:txBody>
                  <a:tcPr/>
                </a:tc>
                <a:extLst>
                  <a:ext uri="{0D108BD9-81ED-4DB2-BD59-A6C34878D82A}">
                    <a16:rowId xmlns:a16="http://schemas.microsoft.com/office/drawing/2014/main" val="898081305"/>
                  </a:ext>
                </a:extLst>
              </a:tr>
              <a:tr h="288457">
                <a:tc>
                  <a:txBody>
                    <a:bodyPr/>
                    <a:lstStyle/>
                    <a:p>
                      <a:r>
                        <a:rPr lang="en-US" dirty="0"/>
                        <a:t>How often have you visited the Honey Bee Bakery?</a:t>
                      </a:r>
                    </a:p>
                  </a:txBody>
                  <a:tcPr/>
                </a:tc>
                <a:tc>
                  <a:txBody>
                    <a:bodyPr/>
                    <a:lstStyle/>
                    <a:p>
                      <a:endParaRPr lang="en-US"/>
                    </a:p>
                  </a:txBody>
                  <a:tcPr/>
                </a:tc>
                <a:extLst>
                  <a:ext uri="{0D108BD9-81ED-4DB2-BD59-A6C34878D82A}">
                    <a16:rowId xmlns:a16="http://schemas.microsoft.com/office/drawing/2014/main" val="661267003"/>
                  </a:ext>
                </a:extLst>
              </a:tr>
              <a:tr h="288457">
                <a:tc>
                  <a:txBody>
                    <a:bodyPr/>
                    <a:lstStyle/>
                    <a:p>
                      <a:r>
                        <a:rPr lang="en-US" dirty="0"/>
                        <a:t>How often do you visit the Honey Bee Bakery?</a:t>
                      </a:r>
                    </a:p>
                  </a:txBody>
                  <a:tcPr/>
                </a:tc>
                <a:tc>
                  <a:txBody>
                    <a:bodyPr/>
                    <a:lstStyle/>
                    <a:p>
                      <a:endParaRPr lang="en-US"/>
                    </a:p>
                  </a:txBody>
                  <a:tcPr/>
                </a:tc>
                <a:extLst>
                  <a:ext uri="{0D108BD9-81ED-4DB2-BD59-A6C34878D82A}">
                    <a16:rowId xmlns:a16="http://schemas.microsoft.com/office/drawing/2014/main" val="157120463"/>
                  </a:ext>
                </a:extLst>
              </a:tr>
              <a:tr h="288457">
                <a:tc>
                  <a:txBody>
                    <a:bodyPr/>
                    <a:lstStyle/>
                    <a:p>
                      <a:r>
                        <a:rPr lang="en-US" dirty="0"/>
                        <a:t>Do you prefer sweet or savory?</a:t>
                      </a:r>
                    </a:p>
                  </a:txBody>
                  <a:tcPr/>
                </a:tc>
                <a:tc>
                  <a:txBody>
                    <a:bodyPr/>
                    <a:lstStyle/>
                    <a:p>
                      <a:endParaRPr lang="en-US"/>
                    </a:p>
                  </a:txBody>
                  <a:tcPr/>
                </a:tc>
                <a:extLst>
                  <a:ext uri="{0D108BD9-81ED-4DB2-BD59-A6C34878D82A}">
                    <a16:rowId xmlns:a16="http://schemas.microsoft.com/office/drawing/2014/main" val="3852620299"/>
                  </a:ext>
                </a:extLst>
              </a:tr>
              <a:tr h="288457">
                <a:tc>
                  <a:txBody>
                    <a:bodyPr/>
                    <a:lstStyle/>
                    <a:p>
                      <a:r>
                        <a:rPr lang="en-US" dirty="0"/>
                        <a:t>Which of our products is your favorite?</a:t>
                      </a:r>
                    </a:p>
                  </a:txBody>
                  <a:tcPr/>
                </a:tc>
                <a:tc>
                  <a:txBody>
                    <a:bodyPr/>
                    <a:lstStyle/>
                    <a:p>
                      <a:endParaRPr lang="en-US" dirty="0"/>
                    </a:p>
                  </a:txBody>
                  <a:tcPr/>
                </a:tc>
                <a:extLst>
                  <a:ext uri="{0D108BD9-81ED-4DB2-BD59-A6C34878D82A}">
                    <a16:rowId xmlns:a16="http://schemas.microsoft.com/office/drawing/2014/main" val="3860569916"/>
                  </a:ext>
                </a:extLst>
              </a:tr>
              <a:tr h="504801">
                <a:tc>
                  <a:txBody>
                    <a:bodyPr/>
                    <a:lstStyle/>
                    <a:p>
                      <a:r>
                        <a:rPr lang="en-US" dirty="0"/>
                        <a:t>How much do you typically spend at Honey Bee Bakery?</a:t>
                      </a:r>
                    </a:p>
                  </a:txBody>
                  <a:tcPr/>
                </a:tc>
                <a:tc>
                  <a:txBody>
                    <a:bodyPr/>
                    <a:lstStyle/>
                    <a:p>
                      <a:endParaRPr lang="en-US"/>
                    </a:p>
                  </a:txBody>
                  <a:tcPr/>
                </a:tc>
                <a:extLst>
                  <a:ext uri="{0D108BD9-81ED-4DB2-BD59-A6C34878D82A}">
                    <a16:rowId xmlns:a16="http://schemas.microsoft.com/office/drawing/2014/main" val="2583345697"/>
                  </a:ext>
                </a:extLst>
              </a:tr>
              <a:tr h="288457">
                <a:tc>
                  <a:txBody>
                    <a:bodyPr/>
                    <a:lstStyle/>
                    <a:p>
                      <a:r>
                        <a:rPr lang="en-US" dirty="0"/>
                        <a:t>Which social media do you use?</a:t>
                      </a:r>
                    </a:p>
                  </a:txBody>
                  <a:tcPr/>
                </a:tc>
                <a:tc>
                  <a:txBody>
                    <a:bodyPr/>
                    <a:lstStyle/>
                    <a:p>
                      <a:endParaRPr lang="en-US"/>
                    </a:p>
                  </a:txBody>
                  <a:tcPr/>
                </a:tc>
                <a:extLst>
                  <a:ext uri="{0D108BD9-81ED-4DB2-BD59-A6C34878D82A}">
                    <a16:rowId xmlns:a16="http://schemas.microsoft.com/office/drawing/2014/main" val="3987642054"/>
                  </a:ext>
                </a:extLst>
              </a:tr>
              <a:tr h="288457">
                <a:tc>
                  <a:txBody>
                    <a:bodyPr/>
                    <a:lstStyle/>
                    <a:p>
                      <a:r>
                        <a:rPr lang="en-US" dirty="0"/>
                        <a:t>Do you usually watch the tv or listen to the radio?</a:t>
                      </a:r>
                    </a:p>
                  </a:txBody>
                  <a:tcPr/>
                </a:tc>
                <a:tc>
                  <a:txBody>
                    <a:bodyPr/>
                    <a:lstStyle/>
                    <a:p>
                      <a:endParaRPr lang="en-US"/>
                    </a:p>
                  </a:txBody>
                  <a:tcPr/>
                </a:tc>
                <a:extLst>
                  <a:ext uri="{0D108BD9-81ED-4DB2-BD59-A6C34878D82A}">
                    <a16:rowId xmlns:a16="http://schemas.microsoft.com/office/drawing/2014/main" val="117804273"/>
                  </a:ext>
                </a:extLst>
              </a:tr>
              <a:tr h="288457">
                <a:tc>
                  <a:txBody>
                    <a:bodyPr/>
                    <a:lstStyle/>
                    <a:p>
                      <a:r>
                        <a:rPr lang="en-US" dirty="0"/>
                        <a:t>Do you live locally to the Honey Bee Bakery?</a:t>
                      </a:r>
                    </a:p>
                  </a:txBody>
                  <a:tcPr/>
                </a:tc>
                <a:tc>
                  <a:txBody>
                    <a:bodyPr/>
                    <a:lstStyle/>
                    <a:p>
                      <a:endParaRPr lang="en-US" dirty="0"/>
                    </a:p>
                  </a:txBody>
                  <a:tcPr/>
                </a:tc>
                <a:extLst>
                  <a:ext uri="{0D108BD9-81ED-4DB2-BD59-A6C34878D82A}">
                    <a16:rowId xmlns:a16="http://schemas.microsoft.com/office/drawing/2014/main" val="1932834805"/>
                  </a:ext>
                </a:extLst>
              </a:tr>
            </a:tbl>
          </a:graphicData>
        </a:graphic>
      </p:graphicFrame>
    </p:spTree>
    <p:extLst>
      <p:ext uri="{BB962C8B-B14F-4D97-AF65-F5344CB8AC3E}">
        <p14:creationId xmlns:p14="http://schemas.microsoft.com/office/powerpoint/2010/main" val="2468400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nchor="t">
            <a:spAutoFit/>
          </a:bodyPr>
          <a:lstStyle/>
          <a:p>
            <a:r>
              <a:rPr lang="en-US" sz="5400" u="sng" dirty="0"/>
              <a:t>UX Research</a:t>
            </a:r>
            <a:r>
              <a:rPr lang="en-US" sz="5400" u="sng" dirty="0">
                <a:ea typeface="+mn-lt"/>
                <a:cs typeface="+mn-lt"/>
              </a:rPr>
              <a:t> </a:t>
            </a:r>
            <a:r>
              <a:rPr lang="en-US" sz="5400" u="sng" dirty="0"/>
              <a:t>Lead Answers</a:t>
            </a:r>
          </a:p>
        </p:txBody>
      </p:sp>
      <p:sp>
        <p:nvSpPr>
          <p:cNvPr id="8" name="TextBox 7">
            <a:extLst>
              <a:ext uri="{FF2B5EF4-FFF2-40B4-BE49-F238E27FC236}">
                <a16:creationId xmlns:a16="http://schemas.microsoft.com/office/drawing/2014/main" id="{406D73AA-8616-1047-88AC-1CD4DAC0ECD6}"/>
              </a:ext>
            </a:extLst>
          </p:cNvPr>
          <p:cNvSpPr txBox="1"/>
          <p:nvPr/>
        </p:nvSpPr>
        <p:spPr>
          <a:xfrm>
            <a:off x="414338" y="1217582"/>
            <a:ext cx="9288462" cy="369332"/>
          </a:xfrm>
          <a:prstGeom prst="rect">
            <a:avLst/>
          </a:prstGeom>
          <a:noFill/>
        </p:spPr>
        <p:txBody>
          <a:bodyPr wrap="square" rtlCol="0">
            <a:spAutoFit/>
          </a:bodyPr>
          <a:lstStyle/>
          <a:p>
            <a:pPr marL="342900" indent="-342900">
              <a:buFont typeface="+mj-lt"/>
              <a:buAutoNum type="alphaLcPeriod"/>
            </a:pPr>
            <a:r>
              <a:rPr lang="en-US" dirty="0"/>
              <a:t>Example questionnaire to understand what your customers would want from a bakery website </a:t>
            </a:r>
          </a:p>
        </p:txBody>
      </p:sp>
      <p:graphicFrame>
        <p:nvGraphicFramePr>
          <p:cNvPr id="11" name="Table 10">
            <a:extLst>
              <a:ext uri="{FF2B5EF4-FFF2-40B4-BE49-F238E27FC236}">
                <a16:creationId xmlns:a16="http://schemas.microsoft.com/office/drawing/2014/main" id="{DB3C8D10-F49B-714D-97CC-5CC4679D8F17}"/>
              </a:ext>
            </a:extLst>
          </p:cNvPr>
          <p:cNvGraphicFramePr>
            <a:graphicFrameLocks noGrp="1"/>
          </p:cNvGraphicFramePr>
          <p:nvPr>
            <p:extLst>
              <p:ext uri="{D42A27DB-BD31-4B8C-83A1-F6EECF244321}">
                <p14:modId xmlns:p14="http://schemas.microsoft.com/office/powerpoint/2010/main" val="2745941919"/>
              </p:ext>
            </p:extLst>
          </p:nvPr>
        </p:nvGraphicFramePr>
        <p:xfrm>
          <a:off x="2109218" y="1609703"/>
          <a:ext cx="7593582" cy="1752600"/>
        </p:xfrm>
        <a:graphic>
          <a:graphicData uri="http://schemas.openxmlformats.org/drawingml/2006/table">
            <a:tbl>
              <a:tblPr firstRow="1" bandRow="1">
                <a:tableStyleId>{5C22544A-7EE6-4342-B048-85BDC9FD1C3A}</a:tableStyleId>
              </a:tblPr>
              <a:tblGrid>
                <a:gridCol w="5938182">
                  <a:extLst>
                    <a:ext uri="{9D8B030D-6E8A-4147-A177-3AD203B41FA5}">
                      <a16:colId xmlns:a16="http://schemas.microsoft.com/office/drawing/2014/main" val="1664627140"/>
                    </a:ext>
                  </a:extLst>
                </a:gridCol>
                <a:gridCol w="1655400">
                  <a:extLst>
                    <a:ext uri="{9D8B030D-6E8A-4147-A177-3AD203B41FA5}">
                      <a16:colId xmlns:a16="http://schemas.microsoft.com/office/drawing/2014/main" val="1473900063"/>
                    </a:ext>
                  </a:extLst>
                </a:gridCol>
              </a:tblGrid>
              <a:tr h="370840">
                <a:tc>
                  <a:txBody>
                    <a:bodyPr/>
                    <a:lstStyle/>
                    <a:p>
                      <a:r>
                        <a:rPr lang="en-US" dirty="0"/>
                        <a:t>Question</a:t>
                      </a:r>
                    </a:p>
                  </a:txBody>
                  <a:tcPr/>
                </a:tc>
                <a:tc>
                  <a:txBody>
                    <a:bodyPr/>
                    <a:lstStyle/>
                    <a:p>
                      <a:r>
                        <a:rPr lang="en-US" dirty="0"/>
                        <a:t>Answer</a:t>
                      </a:r>
                    </a:p>
                  </a:txBody>
                  <a:tcPr/>
                </a:tc>
                <a:extLst>
                  <a:ext uri="{0D108BD9-81ED-4DB2-BD59-A6C34878D82A}">
                    <a16:rowId xmlns:a16="http://schemas.microsoft.com/office/drawing/2014/main" val="2119023970"/>
                  </a:ext>
                </a:extLst>
              </a:tr>
              <a:tr h="370840">
                <a:tc>
                  <a:txBody>
                    <a:bodyPr/>
                    <a:lstStyle/>
                    <a:p>
                      <a:r>
                        <a:rPr lang="en-US" dirty="0"/>
                        <a:t>Would you want to buy our products online?</a:t>
                      </a:r>
                    </a:p>
                  </a:txBody>
                  <a:tcPr/>
                </a:tc>
                <a:tc>
                  <a:txBody>
                    <a:bodyPr/>
                    <a:lstStyle/>
                    <a:p>
                      <a:endParaRPr lang="en-US"/>
                    </a:p>
                  </a:txBody>
                  <a:tcPr/>
                </a:tc>
                <a:extLst>
                  <a:ext uri="{0D108BD9-81ED-4DB2-BD59-A6C34878D82A}">
                    <a16:rowId xmlns:a16="http://schemas.microsoft.com/office/drawing/2014/main" val="1849651051"/>
                  </a:ext>
                </a:extLst>
              </a:tr>
              <a:tr h="370840">
                <a:tc>
                  <a:txBody>
                    <a:bodyPr/>
                    <a:lstStyle/>
                    <a:p>
                      <a:r>
                        <a:rPr lang="en-US" dirty="0"/>
                        <a:t>If we had a website, do you think you’d view it on a desktop or mobile device?</a:t>
                      </a:r>
                    </a:p>
                  </a:txBody>
                  <a:tcPr/>
                </a:tc>
                <a:tc>
                  <a:txBody>
                    <a:bodyPr/>
                    <a:lstStyle/>
                    <a:p>
                      <a:endParaRPr lang="en-US"/>
                    </a:p>
                  </a:txBody>
                  <a:tcPr/>
                </a:tc>
                <a:extLst>
                  <a:ext uri="{0D108BD9-81ED-4DB2-BD59-A6C34878D82A}">
                    <a16:rowId xmlns:a16="http://schemas.microsoft.com/office/drawing/2014/main" val="1325099051"/>
                  </a:ext>
                </a:extLst>
              </a:tr>
              <a:tr h="370840">
                <a:tc>
                  <a:txBody>
                    <a:bodyPr/>
                    <a:lstStyle/>
                    <a:p>
                      <a:r>
                        <a:rPr lang="en-US" dirty="0"/>
                        <a:t>What would you want from a Honey Bee Bakery website?</a:t>
                      </a:r>
                    </a:p>
                  </a:txBody>
                  <a:tcPr/>
                </a:tc>
                <a:tc>
                  <a:txBody>
                    <a:bodyPr/>
                    <a:lstStyle/>
                    <a:p>
                      <a:endParaRPr lang="en-US" dirty="0"/>
                    </a:p>
                  </a:txBody>
                  <a:tcPr/>
                </a:tc>
                <a:extLst>
                  <a:ext uri="{0D108BD9-81ED-4DB2-BD59-A6C34878D82A}">
                    <a16:rowId xmlns:a16="http://schemas.microsoft.com/office/drawing/2014/main" val="1992652295"/>
                  </a:ext>
                </a:extLst>
              </a:tr>
            </a:tbl>
          </a:graphicData>
        </a:graphic>
      </p:graphicFrame>
    </p:spTree>
    <p:extLst>
      <p:ext uri="{BB962C8B-B14F-4D97-AF65-F5344CB8AC3E}">
        <p14:creationId xmlns:p14="http://schemas.microsoft.com/office/powerpoint/2010/main" val="705106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nchor="t">
            <a:spAutoFit/>
          </a:bodyPr>
          <a:lstStyle/>
          <a:p>
            <a:r>
              <a:rPr lang="en-US" sz="5400" u="sng" dirty="0"/>
              <a:t>UX </a:t>
            </a:r>
            <a:r>
              <a:rPr lang="en-US" sz="5400" u="sng" dirty="0">
                <a:ea typeface="+mn-lt"/>
                <a:cs typeface="+mn-lt"/>
              </a:rPr>
              <a:t>Research </a:t>
            </a:r>
            <a:r>
              <a:rPr lang="en-US" sz="5400" u="sng" dirty="0"/>
              <a:t>Lead Answers</a:t>
            </a:r>
          </a:p>
        </p:txBody>
      </p:sp>
      <p:sp>
        <p:nvSpPr>
          <p:cNvPr id="12" name="Content Placeholder 2">
            <a:extLst>
              <a:ext uri="{FF2B5EF4-FFF2-40B4-BE49-F238E27FC236}">
                <a16:creationId xmlns:a16="http://schemas.microsoft.com/office/drawing/2014/main" id="{4695F1F4-6268-9B41-BC1D-49718B25F9A0}"/>
              </a:ext>
            </a:extLst>
          </p:cNvPr>
          <p:cNvSpPr txBox="1">
            <a:spLocks/>
          </p:cNvSpPr>
          <p:nvPr/>
        </p:nvSpPr>
        <p:spPr>
          <a:xfrm>
            <a:off x="463296" y="1194793"/>
            <a:ext cx="10034016" cy="483586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a:t>b. Example research plan</a:t>
            </a:r>
          </a:p>
          <a:p>
            <a:pPr algn="l"/>
            <a:r>
              <a:rPr lang="en-US" sz="2000" dirty="0"/>
              <a:t>Online testing platforms are great for getting </a:t>
            </a:r>
            <a:r>
              <a:rPr lang="en-GB" sz="2000" dirty="0"/>
              <a:t>quantitative data, which means lots of results so that you can have statistics and volume to support your decisions making.</a:t>
            </a:r>
          </a:p>
          <a:p>
            <a:pPr algn="l"/>
            <a:r>
              <a:rPr lang="en-GB" sz="2000" dirty="0"/>
              <a:t>Focus groups are great for getting qualitative data, which means the reasons and opinions that the participants feel the way they do.</a:t>
            </a:r>
          </a:p>
          <a:p>
            <a:pPr algn="l"/>
            <a:r>
              <a:rPr lang="en-GB" sz="2000" dirty="0"/>
              <a:t>Ideally you would have a combination of the two within any research plan you create. In this instance an example of the research plan could be that you ask 200 people to fill in a survey online, then using those results decide which points to dig in deeper on with a focus group for 20.</a:t>
            </a:r>
          </a:p>
          <a:p>
            <a:pPr algn="l"/>
            <a:r>
              <a:rPr lang="en-GB" sz="2000" dirty="0"/>
              <a:t>There are lots of ways you can get research for free. From standing in your bakery and asking customers for feedback to standing on the street or in a train station and doing the same.</a:t>
            </a:r>
          </a:p>
          <a:p>
            <a:pPr algn="l"/>
            <a:endParaRPr lang="en-GB" sz="2000" dirty="0"/>
          </a:p>
          <a:p>
            <a:pPr algn="l"/>
            <a:r>
              <a:rPr lang="en-GB" sz="2000" dirty="0"/>
              <a:t>Please also see the provided filled in research plan.</a:t>
            </a:r>
          </a:p>
          <a:p>
            <a:pPr algn="l"/>
            <a:r>
              <a:rPr lang="en-US" dirty="0"/>
              <a:t> </a:t>
            </a:r>
          </a:p>
        </p:txBody>
      </p:sp>
    </p:spTree>
    <p:extLst>
      <p:ext uri="{BB962C8B-B14F-4D97-AF65-F5344CB8AC3E}">
        <p14:creationId xmlns:p14="http://schemas.microsoft.com/office/powerpoint/2010/main" val="1390925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Design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14338" y="1217582"/>
            <a:ext cx="10326814" cy="3539430"/>
          </a:xfrm>
          <a:prstGeom prst="rect">
            <a:avLst/>
          </a:prstGeom>
          <a:noFill/>
        </p:spPr>
        <p:txBody>
          <a:bodyPr wrap="square" rtlCol="0">
            <a:spAutoFit/>
          </a:bodyPr>
          <a:lstStyle/>
          <a:p>
            <a:r>
              <a:rPr lang="en-US" sz="2000" u="sng" dirty="0"/>
              <a:t>Tasks</a:t>
            </a:r>
          </a:p>
          <a:p>
            <a:pPr marL="457200" indent="-457200">
              <a:buFont typeface="+mj-lt"/>
              <a:buAutoNum type="alphaLcPeriod"/>
            </a:pPr>
            <a:r>
              <a:rPr lang="en-US" sz="2000" dirty="0"/>
              <a:t>Design leads often investigate competitor companies and websites for ideas. What competitors do you think Honey Bee Bakery will have? Looking at these brands are there aspects which you admire or would want to avoid? </a:t>
            </a:r>
          </a:p>
          <a:p>
            <a:pPr marL="457200" indent="-457200">
              <a:buFont typeface="+mj-lt"/>
              <a:buAutoNum type="alphaLcPeriod"/>
            </a:pPr>
            <a:r>
              <a:rPr lang="en-US" sz="2000" dirty="0"/>
              <a:t>Which brands do you think are good in terms of design? What is it you like about them, the color palette, the font?</a:t>
            </a:r>
          </a:p>
          <a:p>
            <a:pPr marL="457200" indent="-457200">
              <a:buFont typeface="+mj-lt"/>
              <a:buAutoNum type="alphaLcPeriod"/>
            </a:pPr>
            <a:r>
              <a:rPr lang="en-US" sz="2000" dirty="0"/>
              <a:t>What are the key things you think people will need to be able to do on the Honey Bee Bakery website? These are called user journeys; the tech lead will use these in later tasks to decide what to build. Did UX find anything interesting that could input here?</a:t>
            </a:r>
          </a:p>
          <a:p>
            <a:endParaRPr lang="en-US" sz="2400" u="sng" dirty="0"/>
          </a:p>
          <a:p>
            <a:endParaRPr lang="en-US" sz="2000" u="sng" dirty="0"/>
          </a:p>
        </p:txBody>
      </p:sp>
      <p:sp>
        <p:nvSpPr>
          <p:cNvPr id="2" name="TextBox 1">
            <a:extLst>
              <a:ext uri="{FF2B5EF4-FFF2-40B4-BE49-F238E27FC236}">
                <a16:creationId xmlns:a16="http://schemas.microsoft.com/office/drawing/2014/main" id="{73A55608-247E-D343-A153-54F7F6D3A195}"/>
              </a:ext>
            </a:extLst>
          </p:cNvPr>
          <p:cNvSpPr txBox="1"/>
          <p:nvPr/>
        </p:nvSpPr>
        <p:spPr>
          <a:xfrm>
            <a:off x="414338" y="4018191"/>
            <a:ext cx="11619166" cy="1938992"/>
          </a:xfrm>
          <a:prstGeom prst="rect">
            <a:avLst/>
          </a:prstGeom>
          <a:noFill/>
        </p:spPr>
        <p:txBody>
          <a:bodyPr wrap="square" rtlCol="0">
            <a:spAutoFit/>
          </a:bodyPr>
          <a:lstStyle/>
          <a:p>
            <a:r>
              <a:rPr lang="en-US" sz="2000" u="sng" dirty="0"/>
              <a:t>Answers</a:t>
            </a:r>
          </a:p>
          <a:p>
            <a:r>
              <a:rPr lang="en-US" sz="2000" dirty="0"/>
              <a:t>a. Competitors could include: Greggs, Martin’s bakery, Milk &amp; More</a:t>
            </a:r>
          </a:p>
          <a:p>
            <a:r>
              <a:rPr lang="en-US" sz="2000" dirty="0"/>
              <a:t>Greggs is admirable as it has a recognizable brand and a great website; all items are listed and the dietary information about each is included. However it is not possible to purchase the items from the website which is something we’re keen to have available for our own site.</a:t>
            </a:r>
          </a:p>
          <a:p>
            <a:endParaRPr lang="en-US" sz="2000" dirty="0"/>
          </a:p>
        </p:txBody>
      </p:sp>
    </p:spTree>
    <p:extLst>
      <p:ext uri="{BB962C8B-B14F-4D97-AF65-F5344CB8AC3E}">
        <p14:creationId xmlns:p14="http://schemas.microsoft.com/office/powerpoint/2010/main" val="3199096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Design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14338" y="1217582"/>
            <a:ext cx="9867346" cy="2246769"/>
          </a:xfrm>
          <a:prstGeom prst="rect">
            <a:avLst/>
          </a:prstGeom>
          <a:noFill/>
        </p:spPr>
        <p:txBody>
          <a:bodyPr wrap="square" rtlCol="0">
            <a:spAutoFit/>
          </a:bodyPr>
          <a:lstStyle/>
          <a:p>
            <a:r>
              <a:rPr lang="en-US" sz="2000" dirty="0"/>
              <a:t>b. This is a personal choice. Brands such as </a:t>
            </a:r>
            <a:r>
              <a:rPr lang="en-US" sz="2000" dirty="0" err="1"/>
              <a:t>airbnb</a:t>
            </a:r>
            <a:r>
              <a:rPr lang="en-US" sz="2000" dirty="0"/>
              <a:t>, Apple and Starbucks are often sited as having great design, but what ever your choice make sure you’ve picked out the bits you like.</a:t>
            </a:r>
          </a:p>
          <a:p>
            <a:endParaRPr lang="en-US" sz="2000" dirty="0"/>
          </a:p>
          <a:p>
            <a:r>
              <a:rPr lang="en-US" sz="2000" dirty="0"/>
              <a:t>c. The main motivation in creating the website is to allow people to browse, purchase and then arrange delivery for the Honey Bee Bakery products. Therefore this is a key user journey. However there are other things users are likely to want to do, things like check store opening hours, find out about the location of stores, and check on the status of their orders.</a:t>
            </a:r>
            <a:endParaRPr lang="en-US" sz="2400" u="sng" dirty="0"/>
          </a:p>
        </p:txBody>
      </p:sp>
    </p:spTree>
    <p:extLst>
      <p:ext uri="{BB962C8B-B14F-4D97-AF65-F5344CB8AC3E}">
        <p14:creationId xmlns:p14="http://schemas.microsoft.com/office/powerpoint/2010/main" val="186639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Product &amp; Delivery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22873" y="1273572"/>
            <a:ext cx="9796165" cy="3539430"/>
          </a:xfrm>
          <a:prstGeom prst="rect">
            <a:avLst/>
          </a:prstGeom>
          <a:noFill/>
        </p:spPr>
        <p:txBody>
          <a:bodyPr wrap="square" rtlCol="0">
            <a:spAutoFit/>
          </a:bodyPr>
          <a:lstStyle/>
          <a:p>
            <a:r>
              <a:rPr lang="en-US" sz="2000" u="sng" dirty="0"/>
              <a:t>Tasks</a:t>
            </a:r>
          </a:p>
          <a:p>
            <a:pPr marL="457200" indent="-457200">
              <a:buFont typeface="+mj-lt"/>
              <a:buAutoNum type="alphaLcPeriod"/>
            </a:pPr>
            <a:r>
              <a:rPr lang="en-US" sz="2000" dirty="0"/>
              <a:t>Competitor analysis is very important to product leads. Picking up on the competitors the design lead looked at, how are you going to ensure our website stays ahead of the competition? Does anything need adding into our user journeys?</a:t>
            </a:r>
          </a:p>
          <a:p>
            <a:pPr marL="457200" indent="-457200">
              <a:buFont typeface="+mj-lt"/>
              <a:buAutoNum type="alphaLcPeriod"/>
            </a:pPr>
            <a:r>
              <a:rPr lang="en-US" sz="2000" dirty="0"/>
              <a:t>Making sure people across the business agree the new website is the right thing to do is a key responsibility of a product lead. We call this managing stakeholders. Prepare a short presentation, known as an “Elevator Pitch”, on why this website is the right thing to do. Is there information the UX lead gathered that could be useful to include in this?</a:t>
            </a:r>
          </a:p>
          <a:p>
            <a:endParaRPr lang="en-US" sz="2000" dirty="0"/>
          </a:p>
          <a:p>
            <a:pPr marL="342900" indent="-342900">
              <a:buFont typeface="+mj-lt"/>
              <a:buAutoNum type="arabicPeriod"/>
            </a:pPr>
            <a:endParaRPr lang="en-US" sz="2000" dirty="0"/>
          </a:p>
          <a:p>
            <a:endParaRPr lang="en-US" sz="2400" u="sng" dirty="0"/>
          </a:p>
        </p:txBody>
      </p:sp>
      <p:sp>
        <p:nvSpPr>
          <p:cNvPr id="2" name="TextBox 1">
            <a:extLst>
              <a:ext uri="{FF2B5EF4-FFF2-40B4-BE49-F238E27FC236}">
                <a16:creationId xmlns:a16="http://schemas.microsoft.com/office/drawing/2014/main" id="{731DF9CB-9189-4A49-979E-F1DDAF260667}"/>
              </a:ext>
            </a:extLst>
          </p:cNvPr>
          <p:cNvSpPr txBox="1"/>
          <p:nvPr/>
        </p:nvSpPr>
        <p:spPr>
          <a:xfrm>
            <a:off x="414338" y="3715208"/>
            <a:ext cx="11427751" cy="1631216"/>
          </a:xfrm>
          <a:prstGeom prst="rect">
            <a:avLst/>
          </a:prstGeom>
          <a:noFill/>
        </p:spPr>
        <p:txBody>
          <a:bodyPr wrap="square" rtlCol="0">
            <a:spAutoFit/>
          </a:bodyPr>
          <a:lstStyle/>
          <a:p>
            <a:r>
              <a:rPr lang="en-US" sz="2000" u="sng" dirty="0"/>
              <a:t>Answers</a:t>
            </a:r>
          </a:p>
          <a:p>
            <a:r>
              <a:rPr lang="en-US" sz="2000" dirty="0"/>
              <a:t>a. Regularly reviewing competitor sites is one of the tasks Product leads undertake. </a:t>
            </a:r>
          </a:p>
          <a:p>
            <a:r>
              <a:rPr lang="en-US" sz="2000" dirty="0"/>
              <a:t>Looking at the Greggs website the level of detail they share about the nutritional content of their products is a feature that you may want to consider bringing into scope for the Honey Bee Bakery website build. It really helps those who have intolerances or allergies ensure the products they are picking are safe for them.</a:t>
            </a:r>
          </a:p>
        </p:txBody>
      </p:sp>
    </p:spTree>
    <p:extLst>
      <p:ext uri="{BB962C8B-B14F-4D97-AF65-F5344CB8AC3E}">
        <p14:creationId xmlns:p14="http://schemas.microsoft.com/office/powerpoint/2010/main" val="3554174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Product &amp; Delivery Answers</a:t>
            </a:r>
          </a:p>
        </p:txBody>
      </p:sp>
      <p:sp>
        <p:nvSpPr>
          <p:cNvPr id="2" name="TextBox 1">
            <a:extLst>
              <a:ext uri="{FF2B5EF4-FFF2-40B4-BE49-F238E27FC236}">
                <a16:creationId xmlns:a16="http://schemas.microsoft.com/office/drawing/2014/main" id="{731DF9CB-9189-4A49-979E-F1DDAF260667}"/>
              </a:ext>
            </a:extLst>
          </p:cNvPr>
          <p:cNvSpPr txBox="1"/>
          <p:nvPr/>
        </p:nvSpPr>
        <p:spPr>
          <a:xfrm>
            <a:off x="414339" y="1247518"/>
            <a:ext cx="10180510" cy="3785652"/>
          </a:xfrm>
          <a:prstGeom prst="rect">
            <a:avLst/>
          </a:prstGeom>
          <a:noFill/>
        </p:spPr>
        <p:txBody>
          <a:bodyPr wrap="square" rtlCol="0">
            <a:spAutoFit/>
          </a:bodyPr>
          <a:lstStyle/>
          <a:p>
            <a:r>
              <a:rPr lang="en-US" sz="2000" u="sng" dirty="0"/>
              <a:t>Answers</a:t>
            </a:r>
          </a:p>
          <a:p>
            <a:r>
              <a:rPr lang="en-US" sz="2000" dirty="0"/>
              <a:t>b. Elevator pitches are typically very short so you’re only looking for, at most, a few minutes worth of content. </a:t>
            </a:r>
          </a:p>
          <a:p>
            <a:r>
              <a:rPr lang="en-US" sz="2000" dirty="0"/>
              <a:t>You want it to be interesting memorable and succinct. Also think about who your audience is and tailor it to them. If you were giving this to a stakeholder from the finance department you would want to specifically highlight the extra money that should be generated by having the website, or if you were giving it to the CEO you would want to give a high level overview of why it’s a good idea and what it will mean for the business.</a:t>
            </a:r>
          </a:p>
          <a:p>
            <a:r>
              <a:rPr lang="en-US" sz="2000" dirty="0"/>
              <a:t>It’s great if you can communicate the USP (unique selling point) of the website, what is the one reason this is going to be something customers use? Looking within the feedback gained from the questionnaires is a great way of identifying the correct USP.</a:t>
            </a:r>
          </a:p>
          <a:p>
            <a:r>
              <a:rPr lang="en-US" sz="2000" dirty="0"/>
              <a:t> </a:t>
            </a:r>
          </a:p>
        </p:txBody>
      </p:sp>
    </p:spTree>
    <p:extLst>
      <p:ext uri="{BB962C8B-B14F-4D97-AF65-F5344CB8AC3E}">
        <p14:creationId xmlns:p14="http://schemas.microsoft.com/office/powerpoint/2010/main" val="3197560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177E329-8413-984D-BC21-2D147D4A1E63}"/>
              </a:ext>
            </a:extLst>
          </p:cNvPr>
          <p:cNvPicPr>
            <a:picLocks noChangeAspect="1"/>
          </p:cNvPicPr>
          <p:nvPr/>
        </p:nvPicPr>
        <p:blipFill>
          <a:blip r:embed="rId2"/>
          <a:stretch>
            <a:fillRect/>
          </a:stretch>
        </p:blipFill>
        <p:spPr>
          <a:xfrm>
            <a:off x="8216900" y="5969000"/>
            <a:ext cx="3975100" cy="889000"/>
          </a:xfrm>
          <a:prstGeom prst="rect">
            <a:avLst/>
          </a:prstGeom>
        </p:spPr>
      </p:pic>
      <p:pic>
        <p:nvPicPr>
          <p:cNvPr id="7" name="Picture 6" descr="A close up of a logo&#10;&#10;Description automatically generated">
            <a:extLst>
              <a:ext uri="{FF2B5EF4-FFF2-40B4-BE49-F238E27FC236}">
                <a16:creationId xmlns:a16="http://schemas.microsoft.com/office/drawing/2014/main" id="{64272D7B-7FC5-A246-BF9C-92196EF523E3}"/>
              </a:ext>
            </a:extLst>
          </p:cNvPr>
          <p:cNvPicPr>
            <a:picLocks noChangeAspect="1"/>
          </p:cNvPicPr>
          <p:nvPr/>
        </p:nvPicPr>
        <p:blipFill>
          <a:blip r:embed="rId3"/>
          <a:stretch>
            <a:fillRect/>
          </a:stretch>
        </p:blipFill>
        <p:spPr>
          <a:xfrm>
            <a:off x="9702800" y="-3236"/>
            <a:ext cx="2489200" cy="2441636"/>
          </a:xfrm>
          <a:prstGeom prst="rect">
            <a:avLst/>
          </a:prstGeom>
        </p:spPr>
      </p:pic>
      <p:pic>
        <p:nvPicPr>
          <p:cNvPr id="9" name="Picture 8" descr="A close up of a logo&#10;&#10;Description automatically generated">
            <a:extLst>
              <a:ext uri="{FF2B5EF4-FFF2-40B4-BE49-F238E27FC236}">
                <a16:creationId xmlns:a16="http://schemas.microsoft.com/office/drawing/2014/main" id="{AEF755A5-2B21-E74F-81E1-579170E400FC}"/>
              </a:ext>
            </a:extLst>
          </p:cNvPr>
          <p:cNvPicPr>
            <a:picLocks noChangeAspect="1"/>
          </p:cNvPicPr>
          <p:nvPr/>
        </p:nvPicPr>
        <p:blipFill>
          <a:blip r:embed="rId4"/>
          <a:stretch>
            <a:fillRect/>
          </a:stretch>
        </p:blipFill>
        <p:spPr>
          <a:xfrm>
            <a:off x="0" y="5473290"/>
            <a:ext cx="2357438" cy="1384709"/>
          </a:xfrm>
          <a:prstGeom prst="rect">
            <a:avLst/>
          </a:prstGeom>
        </p:spPr>
      </p:pic>
      <p:sp>
        <p:nvSpPr>
          <p:cNvPr id="10" name="TextBox 9">
            <a:extLst>
              <a:ext uri="{FF2B5EF4-FFF2-40B4-BE49-F238E27FC236}">
                <a16:creationId xmlns:a16="http://schemas.microsoft.com/office/drawing/2014/main" id="{CF13CE76-F468-D349-A41C-7FD937EE4B45}"/>
              </a:ext>
            </a:extLst>
          </p:cNvPr>
          <p:cNvSpPr txBox="1"/>
          <p:nvPr/>
        </p:nvSpPr>
        <p:spPr>
          <a:xfrm>
            <a:off x="414338" y="271463"/>
            <a:ext cx="9288462" cy="923330"/>
          </a:xfrm>
          <a:prstGeom prst="rect">
            <a:avLst/>
          </a:prstGeom>
          <a:noFill/>
        </p:spPr>
        <p:txBody>
          <a:bodyPr wrap="square" rtlCol="0">
            <a:spAutoFit/>
          </a:bodyPr>
          <a:lstStyle/>
          <a:p>
            <a:r>
              <a:rPr lang="en-US" sz="5400" u="sng" dirty="0"/>
              <a:t>Technical Lead Answers</a:t>
            </a:r>
          </a:p>
        </p:txBody>
      </p:sp>
      <p:sp>
        <p:nvSpPr>
          <p:cNvPr id="11" name="TextBox 10">
            <a:extLst>
              <a:ext uri="{FF2B5EF4-FFF2-40B4-BE49-F238E27FC236}">
                <a16:creationId xmlns:a16="http://schemas.microsoft.com/office/drawing/2014/main" id="{EE14984B-4272-7749-A088-E1B493F32ADE}"/>
              </a:ext>
            </a:extLst>
          </p:cNvPr>
          <p:cNvSpPr txBox="1"/>
          <p:nvPr/>
        </p:nvSpPr>
        <p:spPr>
          <a:xfrm>
            <a:off x="414338" y="1473367"/>
            <a:ext cx="9799045" cy="3231654"/>
          </a:xfrm>
          <a:prstGeom prst="rect">
            <a:avLst/>
          </a:prstGeom>
          <a:noFill/>
        </p:spPr>
        <p:txBody>
          <a:bodyPr wrap="square" rtlCol="0">
            <a:spAutoFit/>
          </a:bodyPr>
          <a:lstStyle/>
          <a:p>
            <a:r>
              <a:rPr lang="en-US" sz="2000" u="sng" dirty="0"/>
              <a:t>Tasks</a:t>
            </a:r>
          </a:p>
          <a:p>
            <a:pPr marL="457200" indent="-457200">
              <a:buFont typeface="+mj-lt"/>
              <a:buAutoNum type="alphaLcPeriod"/>
            </a:pPr>
            <a:r>
              <a:rPr lang="en-US" sz="2000" dirty="0"/>
              <a:t>Looking at the user journeys the design lead and product lead have created, what different types of data will be captured? What will you do with this data? What things will you need to consider? </a:t>
            </a:r>
          </a:p>
          <a:p>
            <a:pPr marL="457200" indent="-457200">
              <a:buFont typeface="+mj-lt"/>
              <a:buAutoNum type="alphaLcPeriod"/>
            </a:pPr>
            <a:r>
              <a:rPr lang="en-US" sz="2000" dirty="0"/>
              <a:t>The overall task is to build the Honey Bee Bakery website. Can you list out all the different systems you’ll need to create to be able to full fill this task and create a fully functioning website? </a:t>
            </a:r>
          </a:p>
          <a:p>
            <a:endParaRPr lang="en-US" sz="2000" dirty="0"/>
          </a:p>
          <a:p>
            <a:pPr marL="342900" indent="-342900">
              <a:buFont typeface="+mj-lt"/>
              <a:buAutoNum type="arabicPeriod"/>
            </a:pPr>
            <a:endParaRPr lang="en-US" sz="2000" dirty="0"/>
          </a:p>
          <a:p>
            <a:endParaRPr lang="en-US" sz="2400" u="sng" dirty="0"/>
          </a:p>
        </p:txBody>
      </p:sp>
      <p:sp>
        <p:nvSpPr>
          <p:cNvPr id="2" name="TextBox 1">
            <a:extLst>
              <a:ext uri="{FF2B5EF4-FFF2-40B4-BE49-F238E27FC236}">
                <a16:creationId xmlns:a16="http://schemas.microsoft.com/office/drawing/2014/main" id="{F91A6F32-97A7-C044-B886-19F0AC3C2583}"/>
              </a:ext>
            </a:extLst>
          </p:cNvPr>
          <p:cNvSpPr txBox="1"/>
          <p:nvPr/>
        </p:nvSpPr>
        <p:spPr>
          <a:xfrm>
            <a:off x="414338" y="3620083"/>
            <a:ext cx="11606784" cy="1938992"/>
          </a:xfrm>
          <a:prstGeom prst="rect">
            <a:avLst/>
          </a:prstGeom>
          <a:noFill/>
        </p:spPr>
        <p:txBody>
          <a:bodyPr wrap="square" rtlCol="0">
            <a:spAutoFit/>
          </a:bodyPr>
          <a:lstStyle/>
          <a:p>
            <a:r>
              <a:rPr lang="en-US" sz="2000" u="sng" dirty="0"/>
              <a:t>Answers</a:t>
            </a:r>
          </a:p>
          <a:p>
            <a:r>
              <a:rPr lang="en-US" sz="2000" dirty="0"/>
              <a:t>a. The answer here will be dependent on the user journeys you’ve created. Example answers could include email addresses, first name, surname, address details, payment information, order details. The data will need to be stored securely so that it can be used in the future. As a few of these data points are sensitive information (email address, address details, payment information) you will need to thing about security, things like encryption and GDPR will need to be considered.   </a:t>
            </a:r>
          </a:p>
        </p:txBody>
      </p:sp>
    </p:spTree>
    <p:extLst>
      <p:ext uri="{BB962C8B-B14F-4D97-AF65-F5344CB8AC3E}">
        <p14:creationId xmlns:p14="http://schemas.microsoft.com/office/powerpoint/2010/main" val="1579518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5663</TotalTime>
  <Words>2061</Words>
  <Application>Microsoft Office PowerPoint</Application>
  <PresentationFormat>Widescreen</PresentationFormat>
  <Paragraphs>141</Paragraphs>
  <Slides>16</Slides>
  <Notes>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Polly Caldwell</dc:creator>
  <cp:lastModifiedBy>Polly Caldwell</cp:lastModifiedBy>
  <cp:revision>88</cp:revision>
  <dcterms:created xsi:type="dcterms:W3CDTF">2020-04-21T16:46:32Z</dcterms:created>
  <dcterms:modified xsi:type="dcterms:W3CDTF">2020-05-19T16:23:32Z</dcterms:modified>
</cp:coreProperties>
</file>